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76872A-CF1B-40DB-838B-E43276FB5E5E}" type="datetimeFigureOut">
              <a:rPr lang="en-US" smtClean="0"/>
              <a:t>6/10/2020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73D8CA-82D1-4E6B-9A8A-485DED8CC688}" type="slidenum">
              <a:rPr lang="en-US" smtClean="0"/>
              <a:t>‹#›</a:t>
            </a:fld>
            <a:endParaRPr lang="en-US"/>
          </a:p>
        </p:txBody>
      </p:sp>
    </p:spTree>
    <p:extLst>
      <p:ext uri="{BB962C8B-B14F-4D97-AF65-F5344CB8AC3E}">
        <p14:creationId xmlns:p14="http://schemas.microsoft.com/office/powerpoint/2010/main" val="264324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121860" name="Slide Number Placeholder 7"/>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5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5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5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5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5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5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5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5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500">
                <a:solidFill>
                  <a:schemeClr val="tx1"/>
                </a:solidFill>
                <a:latin typeface="Arial" panose="020B0604020202020204" pitchFamily="34" charset="0"/>
                <a:ea typeface="ＭＳ Ｐゴシック" panose="020B0600070205080204" pitchFamily="34" charset="-128"/>
              </a:defRPr>
            </a:lvl9pPr>
          </a:lstStyle>
          <a:p>
            <a:pPr>
              <a:spcBef>
                <a:spcPct val="0"/>
              </a:spcBef>
            </a:pPr>
            <a:fld id="{D3DDB56F-8F89-4E04-9B1D-DDF24CF50D5D}" type="slidenum">
              <a:rPr lang="en-US" altLang="en-US" sz="1200"/>
              <a:pPr>
                <a:spcBef>
                  <a:spcPct val="0"/>
                </a:spcBef>
              </a:pPr>
              <a:t>13</a:t>
            </a:fld>
            <a:endParaRPr lang="en-US" altLang="en-US" sz="1200"/>
          </a:p>
        </p:txBody>
      </p:sp>
    </p:spTree>
    <p:extLst>
      <p:ext uri="{BB962C8B-B14F-4D97-AF65-F5344CB8AC3E}">
        <p14:creationId xmlns:p14="http://schemas.microsoft.com/office/powerpoint/2010/main" val="1143110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465C60D-74EF-4242-A0F3-007DA1CA8776}" type="datetimeFigureOut">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044262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65C60D-74EF-4242-A0F3-007DA1CA8776}" type="datetimeFigureOut">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255551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65C60D-74EF-4242-A0F3-007DA1CA8776}" type="datetimeFigureOut">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41644115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0"/>
          </p:nvPr>
        </p:nvSpPr>
        <p:spPr>
          <a:xfrm>
            <a:off x="435432" y="6072187"/>
            <a:ext cx="580571" cy="500063"/>
          </a:xfrm>
        </p:spPr>
        <p:txBody>
          <a:bodyPr/>
          <a:lstStyle>
            <a:lvl1pPr algn="r">
              <a:buNone/>
              <a:defRPr sz="1500"/>
            </a:lvl1pPr>
            <a:lvl2pPr>
              <a:defRPr sz="938"/>
            </a:lvl2pPr>
            <a:lvl3pPr>
              <a:defRPr sz="938"/>
            </a:lvl3pPr>
            <a:lvl4pPr>
              <a:defRPr sz="938"/>
            </a:lvl4pPr>
            <a:lvl5pPr>
              <a:defRPr sz="938"/>
            </a:lvl5pPr>
          </a:lstStyle>
          <a:p>
            <a:pPr lvl="0"/>
            <a:r>
              <a:rPr lang="en-US"/>
              <a:t>Click to edit Master text styles</a:t>
            </a:r>
          </a:p>
        </p:txBody>
      </p:sp>
    </p:spTree>
    <p:extLst>
      <p:ext uri="{BB962C8B-B14F-4D97-AF65-F5344CB8AC3E}">
        <p14:creationId xmlns:p14="http://schemas.microsoft.com/office/powerpoint/2010/main" val="1671300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0"/>
          </p:nvPr>
        </p:nvSpPr>
        <p:spPr>
          <a:xfrm>
            <a:off x="435432" y="6072187"/>
            <a:ext cx="580571" cy="500063"/>
          </a:xfrm>
        </p:spPr>
        <p:txBody>
          <a:bodyPr/>
          <a:lstStyle>
            <a:lvl1pPr algn="r">
              <a:buNone/>
              <a:defRPr sz="1500"/>
            </a:lvl1pPr>
            <a:lvl2pPr>
              <a:defRPr sz="938"/>
            </a:lvl2pPr>
            <a:lvl3pPr>
              <a:defRPr sz="938"/>
            </a:lvl3pPr>
            <a:lvl4pPr>
              <a:defRPr sz="938"/>
            </a:lvl4pPr>
            <a:lvl5pPr>
              <a:defRPr sz="938"/>
            </a:lvl5pPr>
          </a:lstStyle>
          <a:p>
            <a:pPr lvl="0"/>
            <a:r>
              <a:rPr lang="en-US"/>
              <a:t>Click to edit Master text styles</a:t>
            </a:r>
          </a:p>
        </p:txBody>
      </p:sp>
    </p:spTree>
    <p:extLst>
      <p:ext uri="{BB962C8B-B14F-4D97-AF65-F5344CB8AC3E}">
        <p14:creationId xmlns:p14="http://schemas.microsoft.com/office/powerpoint/2010/main" val="1341585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65C60D-74EF-4242-A0F3-007DA1CA8776}" type="datetimeFigureOut">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3686821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465C60D-74EF-4242-A0F3-007DA1CA8776}" type="datetimeFigureOut">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537832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65C60D-74EF-4242-A0F3-007DA1CA8776}" type="datetimeFigureOut">
              <a:rPr lang="en-US" smtClean="0"/>
              <a:t>6/10/2020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457666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65C60D-74EF-4242-A0F3-007DA1CA8776}" type="datetimeFigureOut">
              <a:rPr lang="en-US" smtClean="0"/>
              <a:t>6/10/2020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2720214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65C60D-74EF-4242-A0F3-007DA1CA8776}" type="datetimeFigureOut">
              <a:rPr lang="en-US" smtClean="0"/>
              <a:t>6/10/2020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80411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65C60D-74EF-4242-A0F3-007DA1CA8776}" type="datetimeFigureOut">
              <a:rPr lang="en-US" smtClean="0"/>
              <a:t>6/10/2020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98012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465C60D-74EF-4242-A0F3-007DA1CA8776}" type="datetimeFigureOut">
              <a:rPr lang="en-US" smtClean="0"/>
              <a:t>6/10/2020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265733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465C60D-74EF-4242-A0F3-007DA1CA8776}" type="datetimeFigureOut">
              <a:rPr lang="en-US" smtClean="0"/>
              <a:t>6/10/2020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BE6108-DD19-43F1-85FE-39A6FD96004F}" type="slidenum">
              <a:rPr lang="en-US" smtClean="0"/>
              <a:t>‹#›</a:t>
            </a:fld>
            <a:endParaRPr lang="en-US"/>
          </a:p>
        </p:txBody>
      </p:sp>
    </p:spTree>
    <p:extLst>
      <p:ext uri="{BB962C8B-B14F-4D97-AF65-F5344CB8AC3E}">
        <p14:creationId xmlns:p14="http://schemas.microsoft.com/office/powerpoint/2010/main" val="1726837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65C60D-74EF-4242-A0F3-007DA1CA8776}" type="datetimeFigureOut">
              <a:rPr lang="en-US" smtClean="0"/>
              <a:t>6/10/2020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BE6108-DD19-43F1-85FE-39A6FD96004F}" type="slidenum">
              <a:rPr lang="en-US" smtClean="0"/>
              <a:t>‹#›</a:t>
            </a:fld>
            <a:endParaRPr lang="en-US"/>
          </a:p>
        </p:txBody>
      </p:sp>
    </p:spTree>
    <p:extLst>
      <p:ext uri="{BB962C8B-B14F-4D97-AF65-F5344CB8AC3E}">
        <p14:creationId xmlns:p14="http://schemas.microsoft.com/office/powerpoint/2010/main" val="4106587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UCSI PhD</a:t>
            </a:r>
          </a:p>
        </p:txBody>
      </p:sp>
    </p:spTree>
    <p:extLst>
      <p:ext uri="{BB962C8B-B14F-4D97-AF65-F5344CB8AC3E}">
        <p14:creationId xmlns:p14="http://schemas.microsoft.com/office/powerpoint/2010/main" val="788309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411" y="275333"/>
            <a:ext cx="11246941" cy="705445"/>
          </a:xfrm>
        </p:spPr>
        <p:txBody>
          <a:bodyPr/>
          <a:lstStyle/>
          <a:p>
            <a:pPr>
              <a:defRPr/>
            </a:pPr>
            <a:r>
              <a:rPr lang="en-US" sz="4219" b="1" dirty="0">
                <a:latin typeface="+mn-lt"/>
              </a:rPr>
              <a:t>Supervision Schedule</a:t>
            </a:r>
          </a:p>
        </p:txBody>
      </p:sp>
      <p:sp>
        <p:nvSpPr>
          <p:cNvPr id="90115" name="Content Placeholder 2"/>
          <p:cNvSpPr>
            <a:spLocks noGrp="1"/>
          </p:cNvSpPr>
          <p:nvPr>
            <p:ph idx="1"/>
          </p:nvPr>
        </p:nvSpPr>
        <p:spPr>
          <a:xfrm>
            <a:off x="381000" y="1928813"/>
            <a:ext cx="11340703" cy="4286250"/>
          </a:xfrm>
        </p:spPr>
        <p:txBody>
          <a:bodyPr/>
          <a:lstStyle/>
          <a:p>
            <a:pPr algn="just"/>
            <a:r>
              <a:rPr lang="en-US" altLang="en-US" sz="1688">
                <a:ea typeface="ＭＳ Ｐゴシック" panose="020B0600070205080204" pitchFamily="34" charset="-128"/>
                <a:cs typeface="Arial" panose="020B0604020202020204" pitchFamily="34" charset="0"/>
              </a:rPr>
              <a:t>Students are required to have regular meetings with their supervisor through pre-agreed methods. E.g. face-to-face, video conferencing, Skype meetings, etc.</a:t>
            </a:r>
          </a:p>
          <a:p>
            <a:pPr algn="just">
              <a:buFontTx/>
              <a:buNone/>
            </a:pPr>
            <a:endParaRPr lang="en-US" altLang="en-US" sz="1688">
              <a:ea typeface="ＭＳ Ｐゴシック" panose="020B0600070205080204" pitchFamily="34" charset="-128"/>
              <a:cs typeface="Arial" panose="020B0604020202020204" pitchFamily="34" charset="0"/>
            </a:endParaRPr>
          </a:p>
          <a:p>
            <a:pPr algn="just"/>
            <a:r>
              <a:rPr lang="en-US" altLang="en-US" sz="1688">
                <a:ea typeface="ＭＳ Ｐゴシック" panose="020B0600070205080204" pitchFamily="34" charset="-128"/>
                <a:cs typeface="Arial" panose="020B0604020202020204" pitchFamily="34" charset="0"/>
              </a:rPr>
              <a:t>The faculty requires that students meet their supervisors at least once a month.</a:t>
            </a:r>
          </a:p>
          <a:p>
            <a:pPr algn="just">
              <a:buFontTx/>
              <a:buNone/>
            </a:pPr>
            <a:r>
              <a:rPr lang="en-US" altLang="en-US" sz="1688">
                <a:ea typeface="ＭＳ Ｐゴシック" panose="020B0600070205080204" pitchFamily="34" charset="-128"/>
                <a:cs typeface="Arial" panose="020B0604020202020204" pitchFamily="34" charset="0"/>
              </a:rPr>
              <a:t> </a:t>
            </a:r>
          </a:p>
          <a:p>
            <a:pPr algn="just"/>
            <a:r>
              <a:rPr lang="en-US" altLang="en-US" sz="1688">
                <a:ea typeface="ＭＳ Ｐゴシック" panose="020B0600070205080204" pitchFamily="34" charset="-128"/>
                <a:cs typeface="Arial" panose="020B0604020202020204" pitchFamily="34" charset="0"/>
              </a:rPr>
              <a:t>This is to ensure consistency in the supervision process for all the students and their supervisors, and to ensure that the supervisors are constantly aware of the progress of their respective supervisees. </a:t>
            </a:r>
          </a:p>
          <a:p>
            <a:pPr algn="just">
              <a:buFontTx/>
              <a:buNone/>
            </a:pPr>
            <a:endParaRPr lang="en-US" altLang="en-US" sz="2438">
              <a:ea typeface="ＭＳ Ｐゴシック" panose="020B0600070205080204" pitchFamily="34" charset="-128"/>
              <a:cs typeface="Times New Roman" panose="02020603050405020304" pitchFamily="18" charset="0"/>
            </a:endParaRPr>
          </a:p>
          <a:p>
            <a:pPr algn="just"/>
            <a:endParaRPr lang="en-US" altLang="en-US" sz="2438">
              <a:latin typeface="Times New Roman" panose="02020603050405020304" pitchFamily="18" charset="0"/>
              <a:ea typeface="ＭＳ Ｐゴシック" panose="020B0600070205080204" pitchFamily="34" charset="-128"/>
              <a:cs typeface="Times New Roman" panose="02020603050405020304" pitchFamily="18" charset="0"/>
            </a:endParaRPr>
          </a:p>
        </p:txBody>
      </p:sp>
      <p:pic>
        <p:nvPicPr>
          <p:cNvPr id="901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5750" y="4143376"/>
            <a:ext cx="4071938" cy="2169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7858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9411" y="275333"/>
            <a:ext cx="11246941" cy="705445"/>
          </a:xfrm>
          <a:prstGeom prst="rect">
            <a:avLst/>
          </a:prstGeom>
        </p:spPr>
        <p:txBody>
          <a:bodyPr/>
          <a:lstStyle>
            <a:lvl1pPr algn="l" rtl="0" eaLnBrk="0" fontAlgn="base" hangingPunct="0">
              <a:spcBef>
                <a:spcPct val="0"/>
              </a:spcBef>
              <a:spcAft>
                <a:spcPct val="0"/>
              </a:spcAft>
              <a:defRPr sz="55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5500">
                <a:solidFill>
                  <a:schemeClr val="tx1"/>
                </a:solidFill>
                <a:latin typeface="Calibri" pitchFamily="34" charset="0"/>
                <a:ea typeface="ＭＳ Ｐゴシック" charset="0"/>
                <a:cs typeface="ＭＳ Ｐゴシック" charset="0"/>
              </a:defRPr>
            </a:lvl2pPr>
            <a:lvl3pPr algn="l" rtl="0" eaLnBrk="0" fontAlgn="base" hangingPunct="0">
              <a:spcBef>
                <a:spcPct val="0"/>
              </a:spcBef>
              <a:spcAft>
                <a:spcPct val="0"/>
              </a:spcAft>
              <a:defRPr sz="5500">
                <a:solidFill>
                  <a:schemeClr val="tx1"/>
                </a:solidFill>
                <a:latin typeface="Calibri" pitchFamily="34" charset="0"/>
                <a:ea typeface="ＭＳ Ｐゴシック" charset="0"/>
                <a:cs typeface="ＭＳ Ｐゴシック" charset="0"/>
              </a:defRPr>
            </a:lvl3pPr>
            <a:lvl4pPr algn="l" rtl="0" eaLnBrk="0" fontAlgn="base" hangingPunct="0">
              <a:spcBef>
                <a:spcPct val="0"/>
              </a:spcBef>
              <a:spcAft>
                <a:spcPct val="0"/>
              </a:spcAft>
              <a:defRPr sz="5500">
                <a:solidFill>
                  <a:schemeClr val="tx1"/>
                </a:solidFill>
                <a:latin typeface="Calibri" pitchFamily="34" charset="0"/>
                <a:ea typeface="ＭＳ Ｐゴシック" charset="0"/>
                <a:cs typeface="ＭＳ Ｐゴシック" charset="0"/>
              </a:defRPr>
            </a:lvl4pPr>
            <a:lvl5pPr algn="l" rtl="0" eaLnBrk="0" fontAlgn="base" hangingPunct="0">
              <a:spcBef>
                <a:spcPct val="0"/>
              </a:spcBef>
              <a:spcAft>
                <a:spcPct val="0"/>
              </a:spcAft>
              <a:defRPr sz="5500">
                <a:solidFill>
                  <a:schemeClr val="tx1"/>
                </a:solidFill>
                <a:latin typeface="Calibri" pitchFamily="34" charset="0"/>
                <a:ea typeface="ＭＳ Ｐゴシック" charset="0"/>
                <a:cs typeface="ＭＳ Ｐゴシック" charset="0"/>
              </a:defRPr>
            </a:lvl5pPr>
            <a:lvl6pPr marL="574513" algn="l" rtl="0" eaLnBrk="1" fontAlgn="base" hangingPunct="1">
              <a:spcBef>
                <a:spcPct val="0"/>
              </a:spcBef>
              <a:spcAft>
                <a:spcPct val="0"/>
              </a:spcAft>
              <a:defRPr sz="5500">
                <a:solidFill>
                  <a:schemeClr val="tx1"/>
                </a:solidFill>
                <a:latin typeface="Microsoft Sans Serif" pitchFamily="34" charset="0"/>
              </a:defRPr>
            </a:lvl6pPr>
            <a:lvl7pPr marL="1149027" algn="l" rtl="0" eaLnBrk="1" fontAlgn="base" hangingPunct="1">
              <a:spcBef>
                <a:spcPct val="0"/>
              </a:spcBef>
              <a:spcAft>
                <a:spcPct val="0"/>
              </a:spcAft>
              <a:defRPr sz="5500">
                <a:solidFill>
                  <a:schemeClr val="tx1"/>
                </a:solidFill>
                <a:latin typeface="Microsoft Sans Serif" pitchFamily="34" charset="0"/>
              </a:defRPr>
            </a:lvl7pPr>
            <a:lvl8pPr marL="1723540" algn="l" rtl="0" eaLnBrk="1" fontAlgn="base" hangingPunct="1">
              <a:spcBef>
                <a:spcPct val="0"/>
              </a:spcBef>
              <a:spcAft>
                <a:spcPct val="0"/>
              </a:spcAft>
              <a:defRPr sz="5500">
                <a:solidFill>
                  <a:schemeClr val="tx1"/>
                </a:solidFill>
                <a:latin typeface="Microsoft Sans Serif" pitchFamily="34" charset="0"/>
              </a:defRPr>
            </a:lvl8pPr>
            <a:lvl9pPr marL="2298053" algn="l" rtl="0" eaLnBrk="1" fontAlgn="base" hangingPunct="1">
              <a:spcBef>
                <a:spcPct val="0"/>
              </a:spcBef>
              <a:spcAft>
                <a:spcPct val="0"/>
              </a:spcAft>
              <a:defRPr sz="5500">
                <a:solidFill>
                  <a:schemeClr val="tx1"/>
                </a:solidFill>
                <a:latin typeface="Microsoft Sans Serif" pitchFamily="34" charset="0"/>
              </a:defRPr>
            </a:lvl9pPr>
          </a:lstStyle>
          <a:p>
            <a:pPr>
              <a:defRPr/>
            </a:pPr>
            <a:r>
              <a:rPr lang="en-US" sz="4219" b="1" kern="0" dirty="0">
                <a:latin typeface="+mn-lt"/>
              </a:rPr>
              <a:t>Supervision Form and Progress Report </a:t>
            </a:r>
          </a:p>
        </p:txBody>
      </p:sp>
      <p:sp>
        <p:nvSpPr>
          <p:cNvPr id="91139" name="Rectangle 3"/>
          <p:cNvSpPr>
            <a:spLocks noChangeArrowheads="1"/>
          </p:cNvSpPr>
          <p:nvPr/>
        </p:nvSpPr>
        <p:spPr bwMode="auto">
          <a:xfrm>
            <a:off x="519411" y="1785938"/>
            <a:ext cx="11041558" cy="268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en-US" altLang="en-US" sz="1688">
                <a:solidFill>
                  <a:schemeClr val="tx1"/>
                </a:solidFill>
                <a:cs typeface="Arial" panose="020B0604020202020204" pitchFamily="34" charset="0"/>
              </a:rPr>
              <a:t>The </a:t>
            </a:r>
            <a:r>
              <a:rPr lang="en-US" altLang="en-US" sz="1688" b="1" u="sng">
                <a:solidFill>
                  <a:schemeClr val="tx1"/>
                </a:solidFill>
                <a:cs typeface="Arial" panose="020B0604020202020204" pitchFamily="34" charset="0"/>
              </a:rPr>
              <a:t>supervision form</a:t>
            </a:r>
            <a:r>
              <a:rPr lang="en-US" altLang="en-US" sz="1688" b="1">
                <a:solidFill>
                  <a:schemeClr val="tx1"/>
                </a:solidFill>
                <a:cs typeface="Arial" panose="020B0604020202020204" pitchFamily="34" charset="0"/>
              </a:rPr>
              <a:t> </a:t>
            </a:r>
            <a:r>
              <a:rPr lang="en-US" altLang="en-US" sz="1688">
                <a:solidFill>
                  <a:schemeClr val="tx1"/>
                </a:solidFill>
                <a:cs typeface="Arial" panose="020B0604020202020204" pitchFamily="34" charset="0"/>
              </a:rPr>
              <a:t>is a tool that records the details of the meetings between the student and his/her supervisor. </a:t>
            </a:r>
          </a:p>
          <a:p>
            <a:pPr algn="just">
              <a:spcBef>
                <a:spcPct val="0"/>
              </a:spcBef>
              <a:buFontTx/>
              <a:buNone/>
            </a:pPr>
            <a:endParaRPr lang="en-US" altLang="en-US" sz="1688">
              <a:solidFill>
                <a:schemeClr val="tx1"/>
              </a:solidFill>
              <a:cs typeface="Arial" panose="020B0604020202020204" pitchFamily="34" charset="0"/>
            </a:endParaRPr>
          </a:p>
          <a:p>
            <a:pPr algn="just">
              <a:spcBef>
                <a:spcPct val="0"/>
              </a:spcBef>
              <a:buFontTx/>
              <a:buNone/>
            </a:pPr>
            <a:r>
              <a:rPr lang="en-US" altLang="en-US" sz="1688">
                <a:solidFill>
                  <a:schemeClr val="tx1"/>
                </a:solidFill>
                <a:cs typeface="Arial" panose="020B0604020202020204" pitchFamily="34" charset="0"/>
              </a:rPr>
              <a:t>After every meeting with their supervisors, students are required to fill up the supervision form, sign it and then send a copy of the progress report to their respective supervisors for record-keeping purposes.  </a:t>
            </a:r>
          </a:p>
          <a:p>
            <a:pPr algn="r">
              <a:spcBef>
                <a:spcPct val="0"/>
              </a:spcBef>
              <a:buFontTx/>
              <a:buNone/>
            </a:pPr>
            <a:r>
              <a:rPr lang="en-US" altLang="en-US" sz="1688">
                <a:solidFill>
                  <a:schemeClr val="tx1"/>
                </a:solidFill>
                <a:cs typeface="Arial" panose="020B0604020202020204" pitchFamily="34" charset="0"/>
              </a:rPr>
              <a:t> </a:t>
            </a:r>
          </a:p>
          <a:p>
            <a:pPr algn="just">
              <a:spcBef>
                <a:spcPct val="0"/>
              </a:spcBef>
              <a:buFontTx/>
              <a:buNone/>
            </a:pPr>
            <a:r>
              <a:rPr lang="en-US" altLang="en-US" sz="1688">
                <a:solidFill>
                  <a:schemeClr val="tx1"/>
                </a:solidFill>
                <a:cs typeface="Arial" panose="020B0604020202020204" pitchFamily="34" charset="0"/>
              </a:rPr>
              <a:t>The </a:t>
            </a:r>
            <a:r>
              <a:rPr lang="en-US" altLang="en-US" sz="1688" b="1" u="sng">
                <a:solidFill>
                  <a:schemeClr val="tx1"/>
                </a:solidFill>
                <a:cs typeface="Arial" panose="020B0604020202020204" pitchFamily="34" charset="0"/>
              </a:rPr>
              <a:t>progress report</a:t>
            </a:r>
            <a:r>
              <a:rPr lang="en-US" altLang="en-US" sz="1688" b="1">
                <a:solidFill>
                  <a:schemeClr val="tx1"/>
                </a:solidFill>
                <a:cs typeface="Arial" panose="020B0604020202020204" pitchFamily="34" charset="0"/>
              </a:rPr>
              <a:t> </a:t>
            </a:r>
            <a:r>
              <a:rPr lang="en-US" altLang="en-US" sz="1688">
                <a:solidFill>
                  <a:schemeClr val="tx1"/>
                </a:solidFill>
                <a:cs typeface="Arial" panose="020B0604020202020204" pitchFamily="34" charset="0"/>
              </a:rPr>
              <a:t>is a report that is prepared by each supervisor at the end of every semester, and submitted to the faculty for verification. </a:t>
            </a:r>
          </a:p>
          <a:p>
            <a:pPr algn="just">
              <a:spcBef>
                <a:spcPct val="0"/>
              </a:spcBef>
              <a:buFontTx/>
              <a:buNone/>
            </a:pPr>
            <a:endParaRPr lang="en-US" altLang="en-US" sz="1688">
              <a:solidFill>
                <a:schemeClr val="tx1"/>
              </a:solidFill>
              <a:cs typeface="Arial" panose="020B0604020202020204" pitchFamily="34" charset="0"/>
            </a:endParaRPr>
          </a:p>
          <a:p>
            <a:pPr algn="just">
              <a:spcBef>
                <a:spcPct val="0"/>
              </a:spcBef>
              <a:buFontTx/>
              <a:buNone/>
            </a:pPr>
            <a:r>
              <a:rPr lang="en-US" altLang="en-US" sz="1688">
                <a:solidFill>
                  <a:schemeClr val="tx1"/>
                </a:solidFill>
                <a:cs typeface="Arial" panose="020B0604020202020204" pitchFamily="34" charset="0"/>
              </a:rPr>
              <a:t>The progress report will provide details of the progress of the students and will be uploaded onto IIS by the faculty before the beginning of each new semester. </a:t>
            </a:r>
          </a:p>
        </p:txBody>
      </p:sp>
      <p:pic>
        <p:nvPicPr>
          <p:cNvPr id="9114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2812" y="4572000"/>
            <a:ext cx="6179344" cy="1928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631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95375" y="1643062"/>
          <a:ext cx="10112871" cy="5202433"/>
        </p:xfrm>
        <a:graphic>
          <a:graphicData uri="http://schemas.openxmlformats.org/drawingml/2006/table">
            <a:tbl>
              <a:tblPr/>
              <a:tblGrid>
                <a:gridCol w="508992">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7079754">
                  <a:extLst>
                    <a:ext uri="{9D8B030D-6E8A-4147-A177-3AD203B41FA5}">
                      <a16:colId xmlns:a16="http://schemas.microsoft.com/office/drawing/2014/main" val="20002"/>
                    </a:ext>
                  </a:extLst>
                </a:gridCol>
                <a:gridCol w="1238250">
                  <a:extLst>
                    <a:ext uri="{9D8B030D-6E8A-4147-A177-3AD203B41FA5}">
                      <a16:colId xmlns:a16="http://schemas.microsoft.com/office/drawing/2014/main" val="20003"/>
                    </a:ext>
                  </a:extLst>
                </a:gridCol>
              </a:tblGrid>
              <a:tr h="442020">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l" defTabSz="1147763" rtl="0" eaLnBrk="1" fontAlgn="base" latinLnBrk="0" hangingPunct="1">
                        <a:lnSpc>
                          <a:spcPct val="100000"/>
                        </a:lnSpc>
                        <a:spcBef>
                          <a:spcPct val="0"/>
                        </a:spcBef>
                        <a:spcAft>
                          <a:spcPct val="0"/>
                        </a:spcAft>
                        <a:buClrTx/>
                        <a:buSzTx/>
                        <a:buFontTx/>
                        <a:buNone/>
                        <a:tabLst/>
                      </a:pPr>
                      <a:endParaRPr kumimoji="0" lang="en-MY" altLang="en-US" sz="1700" b="1" i="0" u="none" strike="noStrike" cap="none" normalizeH="0" baseline="0">
                        <a:ln>
                          <a:noFill/>
                        </a:ln>
                        <a:solidFill>
                          <a:srgbClr val="FFFFFF"/>
                        </a:solidFill>
                        <a:effectLst/>
                        <a:latin typeface="Calibri" pitchFamily="34" charset="0"/>
                        <a:ea typeface="ＭＳ Ｐゴシック" pitchFamily="34" charset="-128"/>
                      </a:endParaRPr>
                    </a:p>
                  </a:txBody>
                  <a:tcPr marL="120018" marR="120018" marT="45718" marB="45718"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endParaRPr kumimoji="0" lang="en-MY" altLang="en-US" sz="1700" b="0" i="0" u="none" strike="noStrike" cap="none" normalizeH="0" baseline="0">
                        <a:ln>
                          <a:noFill/>
                        </a:ln>
                        <a:solidFill>
                          <a:srgbClr val="FFFFFF"/>
                        </a:solidFill>
                        <a:effectLst/>
                        <a:latin typeface="Calibri" pitchFamily="34" charset="0"/>
                        <a:ea typeface="ＭＳ Ｐゴシック" pitchFamily="34" charset="-128"/>
                      </a:endParaRPr>
                    </a:p>
                  </a:txBody>
                  <a:tcPr marL="120018" marR="120018" marT="45718" marB="4571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1" i="0" u="none" strike="noStrike" cap="none" normalizeH="0" baseline="0">
                          <a:ln>
                            <a:noFill/>
                          </a:ln>
                          <a:solidFill>
                            <a:srgbClr val="FFFFFF"/>
                          </a:solidFill>
                          <a:effectLst/>
                          <a:latin typeface="Calibri" pitchFamily="34" charset="0"/>
                          <a:ea typeface="ＭＳ Ｐゴシック" pitchFamily="34" charset="-128"/>
                        </a:rPr>
                        <a:t>PhD</a:t>
                      </a:r>
                    </a:p>
                  </a:txBody>
                  <a:tcPr marL="120018" marR="120018"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endParaRPr kumimoji="0" lang="en-MY" altLang="en-US" sz="1700" b="1" i="0" u="none" strike="noStrike" cap="none" normalizeH="0" baseline="0">
                        <a:ln>
                          <a:noFill/>
                        </a:ln>
                        <a:solidFill>
                          <a:srgbClr val="FFFFFF"/>
                        </a:solidFill>
                        <a:effectLst/>
                        <a:latin typeface="Calibri" pitchFamily="34" charset="0"/>
                        <a:ea typeface="ＭＳ Ｐゴシック" pitchFamily="34" charset="-128"/>
                      </a:endParaRPr>
                    </a:p>
                  </a:txBody>
                  <a:tcPr marL="120018" marR="120018" marT="45718" marB="45718"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42020">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1" i="0" u="none" strike="noStrike" cap="none" normalizeH="0" baseline="0">
                          <a:ln>
                            <a:noFill/>
                          </a:ln>
                          <a:solidFill>
                            <a:srgbClr val="262626"/>
                          </a:solidFill>
                          <a:effectLst/>
                          <a:latin typeface="Calibri" pitchFamily="34" charset="0"/>
                          <a:ea typeface="ＭＳ Ｐゴシック" pitchFamily="34" charset="-128"/>
                        </a:rPr>
                        <a:t>No</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1" i="0" u="none" strike="noStrike" cap="none" normalizeH="0" baseline="0">
                          <a:ln>
                            <a:noFill/>
                          </a:ln>
                          <a:solidFill>
                            <a:srgbClr val="262626"/>
                          </a:solidFill>
                          <a:effectLst/>
                          <a:latin typeface="Calibri" pitchFamily="34" charset="0"/>
                          <a:ea typeface="ＭＳ Ｐゴシック" pitchFamily="34" charset="-128"/>
                        </a:rPr>
                        <a:t>Component</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1" i="0" u="none" strike="noStrike" cap="none" normalizeH="0" baseline="0">
                          <a:ln>
                            <a:noFill/>
                          </a:ln>
                          <a:solidFill>
                            <a:srgbClr val="262626"/>
                          </a:solidFill>
                          <a:effectLst/>
                          <a:latin typeface="Calibri" pitchFamily="34" charset="0"/>
                          <a:ea typeface="ＭＳ Ｐゴシック" pitchFamily="34" charset="-128"/>
                        </a:rPr>
                        <a:t>Business and Management</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lvl1pPr>
                        <a:spcBef>
                          <a:spcPct val="20000"/>
                        </a:spcBef>
                        <a:defRPr sz="3600">
                          <a:solidFill>
                            <a:srgbClr val="000000"/>
                          </a:solidFill>
                          <a:latin typeface="Calibri" pitchFamily="34" charset="0"/>
                          <a:ea typeface="ＭＳ Ｐゴシック" pitchFamily="34" charset="-128"/>
                        </a:defRPr>
                      </a:lvl1pPr>
                      <a:lvl2pPr>
                        <a:spcBef>
                          <a:spcPct val="20000"/>
                        </a:spcBef>
                        <a:defRPr sz="3100">
                          <a:solidFill>
                            <a:srgbClr val="000000"/>
                          </a:solidFill>
                          <a:latin typeface="Calibri" pitchFamily="34" charset="0"/>
                          <a:ea typeface="ＭＳ Ｐゴシック" pitchFamily="34" charset="-128"/>
                        </a:defRPr>
                      </a:lvl2pPr>
                      <a:lvl3pPr>
                        <a:spcBef>
                          <a:spcPct val="20000"/>
                        </a:spcBef>
                        <a:defRPr sz="2600">
                          <a:solidFill>
                            <a:srgbClr val="000000"/>
                          </a:solidFill>
                          <a:latin typeface="Calibri" pitchFamily="34" charset="0"/>
                          <a:ea typeface="ＭＳ Ｐゴシック" pitchFamily="34" charset="-128"/>
                        </a:defRPr>
                      </a:lvl3pPr>
                      <a:lvl4pPr>
                        <a:spcBef>
                          <a:spcPct val="20000"/>
                        </a:spcBef>
                        <a:defRPr sz="2100">
                          <a:solidFill>
                            <a:srgbClr val="000000"/>
                          </a:solidFill>
                          <a:latin typeface="Calibri" pitchFamily="34" charset="0"/>
                          <a:ea typeface="ＭＳ Ｐゴシック" pitchFamily="34" charset="-128"/>
                        </a:defRPr>
                      </a:lvl4pPr>
                      <a:lvl5pPr>
                        <a:spcBef>
                          <a:spcPct val="20000"/>
                        </a:spcBef>
                        <a:defRPr sz="2100">
                          <a:solidFill>
                            <a:srgbClr val="000000"/>
                          </a:solidFill>
                          <a:latin typeface="Calibri" pitchFamily="34" charset="0"/>
                          <a:ea typeface="ＭＳ Ｐゴシック" pitchFamily="34" charset="-128"/>
                        </a:defRPr>
                      </a:lvl5pPr>
                      <a:lvl6pPr marL="27543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1" i="0" u="none" strike="noStrike" cap="none" normalizeH="0" baseline="0">
                          <a:ln>
                            <a:noFill/>
                          </a:ln>
                          <a:solidFill>
                            <a:srgbClr val="262626"/>
                          </a:solidFill>
                          <a:effectLst/>
                          <a:latin typeface="Calibri" pitchFamily="34" charset="0"/>
                          <a:ea typeface="ＭＳ Ｐゴシック" pitchFamily="34" charset="-128"/>
                        </a:rPr>
                        <a:t>Credit</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1"/>
                  </a:ext>
                </a:extLst>
              </a:tr>
              <a:tr h="851297">
                <a:tc rowSpan="3">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1</a:t>
                      </a:r>
                    </a:p>
                    <a:p>
                      <a:pPr marL="0" marR="0" lvl="0" indent="0" algn="ctr" defTabSz="1147763" rtl="0" eaLnBrk="1" fontAlgn="base" latinLnBrk="0" hangingPunct="1">
                        <a:lnSpc>
                          <a:spcPct val="100000"/>
                        </a:lnSpc>
                        <a:spcBef>
                          <a:spcPct val="0"/>
                        </a:spcBef>
                        <a:spcAft>
                          <a:spcPct val="0"/>
                        </a:spcAft>
                        <a:buClrTx/>
                        <a:buSzTx/>
                        <a:buFontTx/>
                        <a:buNone/>
                        <a:tabLst/>
                      </a:pPr>
                      <a:endParaRPr kumimoji="0" lang="en-MY" altLang="en-US" sz="1700" b="0" i="0" u="none" strike="noStrike" cap="none" normalizeH="0" baseline="0">
                        <a:ln>
                          <a:noFill/>
                        </a:ln>
                        <a:solidFill>
                          <a:srgbClr val="4D4D4D"/>
                        </a:solidFill>
                        <a:effectLst/>
                        <a:latin typeface="Calibri" pitchFamily="34" charset="0"/>
                        <a:ea typeface="ＭＳ Ｐゴシック" pitchFamily="34" charset="-128"/>
                      </a:endParaRP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4D4D4D"/>
                          </a:solidFill>
                          <a:effectLst/>
                          <a:latin typeface="Times New Roman" pitchFamily="18" charset="0"/>
                          <a:ea typeface="ＭＳ Ｐゴシック" pitchFamily="34" charset="-128"/>
                          <a:cs typeface="Times New Roman" pitchFamily="18" charset="0"/>
                        </a:rPr>
                        <a:t>Core</a:t>
                      </a:r>
                      <a:endParaRPr kumimoji="0" lang="en-MY" altLang="en-US" sz="1700" b="0" i="0" u="none" strike="noStrike" cap="none" normalizeH="0" baseline="0">
                        <a:ln>
                          <a:noFill/>
                        </a:ln>
                        <a:solidFill>
                          <a:srgbClr val="4D4D4D"/>
                        </a:solidFill>
                        <a:effectLst/>
                        <a:latin typeface="Calibri" pitchFamily="34" charset="0"/>
                        <a:ea typeface="ＭＳ Ｐゴシック" pitchFamily="34" charset="-128"/>
                      </a:endParaRP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3600">
                          <a:solidFill>
                            <a:srgbClr val="000000"/>
                          </a:solidFill>
                          <a:latin typeface="Calibri" pitchFamily="34" charset="0"/>
                          <a:ea typeface="ＭＳ Ｐゴシック" pitchFamily="34" charset="-128"/>
                        </a:defRPr>
                      </a:lvl1pPr>
                      <a:lvl2pPr>
                        <a:spcBef>
                          <a:spcPct val="20000"/>
                        </a:spcBef>
                        <a:defRPr sz="3100">
                          <a:solidFill>
                            <a:srgbClr val="000000"/>
                          </a:solidFill>
                          <a:latin typeface="Calibri" pitchFamily="34" charset="0"/>
                          <a:ea typeface="ＭＳ Ｐゴシック" pitchFamily="34" charset="-128"/>
                        </a:defRPr>
                      </a:lvl2pPr>
                      <a:lvl3pPr>
                        <a:spcBef>
                          <a:spcPct val="20000"/>
                        </a:spcBef>
                        <a:defRPr sz="2600">
                          <a:solidFill>
                            <a:srgbClr val="000000"/>
                          </a:solidFill>
                          <a:latin typeface="Calibri" pitchFamily="34" charset="0"/>
                          <a:ea typeface="ＭＳ Ｐゴシック" pitchFamily="34" charset="-128"/>
                        </a:defRPr>
                      </a:lvl3pPr>
                      <a:lvl4pPr>
                        <a:spcBef>
                          <a:spcPct val="20000"/>
                        </a:spcBef>
                        <a:defRPr sz="2100">
                          <a:solidFill>
                            <a:srgbClr val="000000"/>
                          </a:solidFill>
                          <a:latin typeface="Calibri" pitchFamily="34" charset="0"/>
                          <a:ea typeface="ＭＳ Ｐゴシック" pitchFamily="34" charset="-128"/>
                        </a:defRPr>
                      </a:lvl4pPr>
                      <a:lvl5pPr>
                        <a:spcBef>
                          <a:spcPct val="20000"/>
                        </a:spcBef>
                        <a:defRPr sz="2100">
                          <a:solidFill>
                            <a:srgbClr val="000000"/>
                          </a:solidFill>
                          <a:latin typeface="Calibri" pitchFamily="34" charset="0"/>
                          <a:ea typeface="ＭＳ Ｐゴシック" pitchFamily="34" charset="-128"/>
                        </a:defRPr>
                      </a:lvl5pPr>
                      <a:lvl6pPr marL="27543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DB701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Understanding &amp; Appreciating Research</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3</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4375">
                <a:tc vMerge="1">
                  <a:txBody>
                    <a:bodyPr/>
                    <a:lstStyle/>
                    <a:p>
                      <a:endParaRPr lang="en-US"/>
                    </a:p>
                  </a:txBody>
                  <a:tcPr/>
                </a:tc>
                <a:tc vMerge="1">
                  <a:txBody>
                    <a:bodyPr/>
                    <a:lstStyle/>
                    <a:p>
                      <a:endParaRPr lang="en-US"/>
                    </a:p>
                  </a:txBody>
                  <a:tcPr/>
                </a:tc>
                <a:tc>
                  <a:txBody>
                    <a:bodyPr/>
                    <a:lstStyle>
                      <a:lvl1pPr>
                        <a:spcBef>
                          <a:spcPct val="20000"/>
                        </a:spcBef>
                        <a:defRPr sz="3600">
                          <a:solidFill>
                            <a:srgbClr val="000000"/>
                          </a:solidFill>
                          <a:latin typeface="Calibri" pitchFamily="34" charset="0"/>
                          <a:ea typeface="ＭＳ Ｐゴシック" pitchFamily="34" charset="-128"/>
                        </a:defRPr>
                      </a:lvl1pPr>
                      <a:lvl2pPr>
                        <a:spcBef>
                          <a:spcPct val="20000"/>
                        </a:spcBef>
                        <a:defRPr sz="3100">
                          <a:solidFill>
                            <a:srgbClr val="000000"/>
                          </a:solidFill>
                          <a:latin typeface="Calibri" pitchFamily="34" charset="0"/>
                          <a:ea typeface="ＭＳ Ｐゴシック" pitchFamily="34" charset="-128"/>
                        </a:defRPr>
                      </a:lvl2pPr>
                      <a:lvl3pPr>
                        <a:spcBef>
                          <a:spcPct val="20000"/>
                        </a:spcBef>
                        <a:defRPr sz="2600">
                          <a:solidFill>
                            <a:srgbClr val="000000"/>
                          </a:solidFill>
                          <a:latin typeface="Calibri" pitchFamily="34" charset="0"/>
                          <a:ea typeface="ＭＳ Ｐゴシック" pitchFamily="34" charset="-128"/>
                        </a:defRPr>
                      </a:lvl3pPr>
                      <a:lvl4pPr>
                        <a:spcBef>
                          <a:spcPct val="20000"/>
                        </a:spcBef>
                        <a:defRPr sz="2100">
                          <a:solidFill>
                            <a:srgbClr val="000000"/>
                          </a:solidFill>
                          <a:latin typeface="Calibri" pitchFamily="34" charset="0"/>
                          <a:ea typeface="ＭＳ Ｐゴシック" pitchFamily="34" charset="-128"/>
                        </a:defRPr>
                      </a:lvl4pPr>
                      <a:lvl5pPr>
                        <a:spcBef>
                          <a:spcPct val="20000"/>
                        </a:spcBef>
                        <a:defRPr sz="2100">
                          <a:solidFill>
                            <a:srgbClr val="000000"/>
                          </a:solidFill>
                          <a:latin typeface="Calibri" pitchFamily="34" charset="0"/>
                          <a:ea typeface="ＭＳ Ｐゴシック" pitchFamily="34" charset="-128"/>
                        </a:defRPr>
                      </a:lvl5pPr>
                      <a:lvl6pPr marL="27543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ts val="120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 DB702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Research Methods</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4</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14375">
                <a:tc vMerge="1">
                  <a:txBody>
                    <a:bodyPr/>
                    <a:lstStyle/>
                    <a:p>
                      <a:endParaRPr lang="en-US"/>
                    </a:p>
                  </a:txBody>
                  <a:tcPr/>
                </a:tc>
                <a:tc vMerge="1">
                  <a:txBody>
                    <a:bodyPr/>
                    <a:lstStyle/>
                    <a:p>
                      <a:endParaRPr lang="en-US"/>
                    </a:p>
                  </a:txBody>
                  <a:tcPr/>
                </a:tc>
                <a:tc>
                  <a:txBody>
                    <a:bodyPr/>
                    <a:lstStyle>
                      <a:lvl1pPr>
                        <a:spcBef>
                          <a:spcPct val="20000"/>
                        </a:spcBef>
                        <a:defRPr sz="3600">
                          <a:solidFill>
                            <a:srgbClr val="000000"/>
                          </a:solidFill>
                          <a:latin typeface="Calibri" pitchFamily="34" charset="0"/>
                          <a:ea typeface="ＭＳ Ｐゴシック" pitchFamily="34" charset="-128"/>
                        </a:defRPr>
                      </a:lvl1pPr>
                      <a:lvl2pPr>
                        <a:spcBef>
                          <a:spcPct val="20000"/>
                        </a:spcBef>
                        <a:defRPr sz="3100">
                          <a:solidFill>
                            <a:srgbClr val="000000"/>
                          </a:solidFill>
                          <a:latin typeface="Calibri" pitchFamily="34" charset="0"/>
                          <a:ea typeface="ＭＳ Ｐゴシック" pitchFamily="34" charset="-128"/>
                        </a:defRPr>
                      </a:lvl2pPr>
                      <a:lvl3pPr>
                        <a:spcBef>
                          <a:spcPct val="20000"/>
                        </a:spcBef>
                        <a:defRPr sz="2600">
                          <a:solidFill>
                            <a:srgbClr val="000000"/>
                          </a:solidFill>
                          <a:latin typeface="Calibri" pitchFamily="34" charset="0"/>
                          <a:ea typeface="ＭＳ Ｐゴシック" pitchFamily="34" charset="-128"/>
                        </a:defRPr>
                      </a:lvl3pPr>
                      <a:lvl4pPr>
                        <a:spcBef>
                          <a:spcPct val="20000"/>
                        </a:spcBef>
                        <a:defRPr sz="2100">
                          <a:solidFill>
                            <a:srgbClr val="000000"/>
                          </a:solidFill>
                          <a:latin typeface="Calibri" pitchFamily="34" charset="0"/>
                          <a:ea typeface="ＭＳ Ｐゴシック" pitchFamily="34" charset="-128"/>
                        </a:defRPr>
                      </a:lvl4pPr>
                      <a:lvl5pPr>
                        <a:spcBef>
                          <a:spcPct val="20000"/>
                        </a:spcBef>
                        <a:defRPr sz="2100">
                          <a:solidFill>
                            <a:srgbClr val="000000"/>
                          </a:solidFill>
                          <a:latin typeface="Calibri" pitchFamily="34" charset="0"/>
                          <a:ea typeface="ＭＳ Ｐゴシック" pitchFamily="34" charset="-128"/>
                        </a:defRPr>
                      </a:lvl5pPr>
                      <a:lvl6pPr marL="27543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DB703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Entrepreneurship, Creativity and Innovation</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4</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14375">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2</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Compulsory</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3600">
                          <a:solidFill>
                            <a:srgbClr val="000000"/>
                          </a:solidFill>
                          <a:latin typeface="Calibri" pitchFamily="34" charset="0"/>
                          <a:ea typeface="ＭＳ Ｐゴシック" pitchFamily="34" charset="-128"/>
                        </a:defRPr>
                      </a:lvl1pPr>
                      <a:lvl2pPr>
                        <a:spcBef>
                          <a:spcPct val="20000"/>
                        </a:spcBef>
                        <a:defRPr sz="3100">
                          <a:solidFill>
                            <a:srgbClr val="000000"/>
                          </a:solidFill>
                          <a:latin typeface="Calibri" pitchFamily="34" charset="0"/>
                          <a:ea typeface="ＭＳ Ｐゴシック" pitchFamily="34" charset="-128"/>
                        </a:defRPr>
                      </a:lvl2pPr>
                      <a:lvl3pPr>
                        <a:spcBef>
                          <a:spcPct val="20000"/>
                        </a:spcBef>
                        <a:defRPr sz="2600">
                          <a:solidFill>
                            <a:srgbClr val="000000"/>
                          </a:solidFill>
                          <a:latin typeface="Calibri" pitchFamily="34" charset="0"/>
                          <a:ea typeface="ＭＳ Ｐゴシック" pitchFamily="34" charset="-128"/>
                        </a:defRPr>
                      </a:lvl3pPr>
                      <a:lvl4pPr>
                        <a:spcBef>
                          <a:spcPct val="20000"/>
                        </a:spcBef>
                        <a:defRPr sz="2100">
                          <a:solidFill>
                            <a:srgbClr val="000000"/>
                          </a:solidFill>
                          <a:latin typeface="Calibri" pitchFamily="34" charset="0"/>
                          <a:ea typeface="ＭＳ Ｐゴシック" pitchFamily="34" charset="-128"/>
                        </a:defRPr>
                      </a:lvl4pPr>
                      <a:lvl5pPr>
                        <a:spcBef>
                          <a:spcPct val="20000"/>
                        </a:spcBef>
                        <a:defRPr sz="2100">
                          <a:solidFill>
                            <a:srgbClr val="000000"/>
                          </a:solidFill>
                          <a:latin typeface="Calibri" pitchFamily="34" charset="0"/>
                          <a:ea typeface="ＭＳ Ｐゴシック" pitchFamily="34" charset="-128"/>
                        </a:defRPr>
                      </a:lvl5pPr>
                      <a:lvl6pPr marL="27543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GH601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Postgraduate Colloquium (Compulsory) </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4</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14375">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endParaRPr kumimoji="0" lang="en-MY" altLang="en-US" sz="1700" b="0" i="0" u="none" strike="noStrike" cap="none" normalizeH="0" baseline="0">
                        <a:ln>
                          <a:noFill/>
                        </a:ln>
                        <a:solidFill>
                          <a:srgbClr val="4D4D4D"/>
                        </a:solidFill>
                        <a:effectLst/>
                        <a:latin typeface="Calibri" pitchFamily="34" charset="0"/>
                        <a:ea typeface="ＭＳ Ｐゴシック" pitchFamily="34" charset="-128"/>
                      </a:endParaRP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endParaRPr kumimoji="0" lang="en-MY" altLang="en-US" sz="1700" b="0" i="0" u="none" strike="noStrike" cap="none" normalizeH="0" baseline="0">
                        <a:ln>
                          <a:noFill/>
                        </a:ln>
                        <a:solidFill>
                          <a:srgbClr val="4D4D4D"/>
                        </a:solidFill>
                        <a:effectLst/>
                        <a:latin typeface="Calibri" pitchFamily="34" charset="0"/>
                        <a:ea typeface="ＭＳ Ｐゴシック" pitchFamily="34" charset="-128"/>
                      </a:endParaRP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GH602A – GH602T</a:t>
                      </a:r>
                    </a:p>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262626"/>
                          </a:solidFill>
                          <a:effectLst/>
                          <a:latin typeface="Calibri" pitchFamily="34" charset="0"/>
                          <a:ea typeface="ＭＳ Ｐゴシック" pitchFamily="34" charset="-128"/>
                        </a:rPr>
                        <a:t>PhD Thesis (Compulsory)</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65</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42020">
                <a:tc gridSpan="3">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rgbClr val="4D4D4D"/>
                          </a:solidFill>
                          <a:effectLst/>
                          <a:latin typeface="Calibri" pitchFamily="34" charset="0"/>
                          <a:ea typeface="ＭＳ Ｐゴシック" pitchFamily="34" charset="-128"/>
                        </a:rPr>
                        <a:t>Total Credit (Minimum)</a:t>
                      </a:r>
                    </a:p>
                  </a:txBody>
                  <a:tcPr marL="120018" marR="120018" marT="45718" marB="45718" anchor="ct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lvl1pPr defTabSz="1147763">
                        <a:spcBef>
                          <a:spcPct val="20000"/>
                        </a:spcBef>
                        <a:defRPr sz="3600">
                          <a:solidFill>
                            <a:srgbClr val="000000"/>
                          </a:solidFill>
                          <a:latin typeface="Calibri" pitchFamily="34" charset="0"/>
                          <a:ea typeface="ＭＳ Ｐゴシック" pitchFamily="34" charset="-128"/>
                        </a:defRPr>
                      </a:lvl1pPr>
                      <a:lvl2pPr defTabSz="1147763">
                        <a:spcBef>
                          <a:spcPct val="20000"/>
                        </a:spcBef>
                        <a:defRPr sz="3100">
                          <a:solidFill>
                            <a:srgbClr val="000000"/>
                          </a:solidFill>
                          <a:latin typeface="Calibri" pitchFamily="34" charset="0"/>
                          <a:ea typeface="ＭＳ Ｐゴシック" pitchFamily="34" charset="-128"/>
                        </a:defRPr>
                      </a:lvl2pPr>
                      <a:lvl3pPr defTabSz="1147763">
                        <a:spcBef>
                          <a:spcPct val="20000"/>
                        </a:spcBef>
                        <a:defRPr sz="2600">
                          <a:solidFill>
                            <a:srgbClr val="000000"/>
                          </a:solidFill>
                          <a:latin typeface="Calibri" pitchFamily="34" charset="0"/>
                          <a:ea typeface="ＭＳ Ｐゴシック" pitchFamily="34" charset="-128"/>
                        </a:defRPr>
                      </a:lvl3pPr>
                      <a:lvl4pPr defTabSz="1147763">
                        <a:spcBef>
                          <a:spcPct val="20000"/>
                        </a:spcBef>
                        <a:defRPr sz="2100">
                          <a:solidFill>
                            <a:srgbClr val="000000"/>
                          </a:solidFill>
                          <a:latin typeface="Calibri" pitchFamily="34" charset="0"/>
                          <a:ea typeface="ＭＳ Ｐゴシック" pitchFamily="34" charset="-128"/>
                        </a:defRPr>
                      </a:lvl4pPr>
                      <a:lvl5pPr defTabSz="1147763">
                        <a:spcBef>
                          <a:spcPct val="20000"/>
                        </a:spcBef>
                        <a:defRPr sz="2100">
                          <a:solidFill>
                            <a:srgbClr val="000000"/>
                          </a:solidFill>
                          <a:latin typeface="Calibri" pitchFamily="34" charset="0"/>
                          <a:ea typeface="ＭＳ Ｐゴシック" pitchFamily="34" charset="-128"/>
                        </a:defRPr>
                      </a:lvl5pPr>
                      <a:lvl6pPr marL="27543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6pPr>
                      <a:lvl7pPr marL="32115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7pPr>
                      <a:lvl8pPr marL="36687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8pPr>
                      <a:lvl9pPr marL="4125913" indent="-468313" defTabSz="1147763" eaLnBrk="0" fontAlgn="base" hangingPunct="0">
                        <a:spcBef>
                          <a:spcPct val="20000"/>
                        </a:spcBef>
                        <a:spcAft>
                          <a:spcPct val="0"/>
                        </a:spcAft>
                        <a:defRPr sz="2100">
                          <a:solidFill>
                            <a:srgbClr val="000000"/>
                          </a:solidFill>
                          <a:latin typeface="Calibri" pitchFamily="34" charset="0"/>
                          <a:ea typeface="ＭＳ Ｐゴシック" pitchFamily="34" charset="-128"/>
                        </a:defRPr>
                      </a:lvl9pPr>
                    </a:lstStyle>
                    <a:p>
                      <a:pPr marL="0" marR="0" lvl="0" indent="0" algn="ctr" defTabSz="1147763" rtl="0" eaLnBrk="1" fontAlgn="base" latinLnBrk="0" hangingPunct="1">
                        <a:lnSpc>
                          <a:spcPct val="100000"/>
                        </a:lnSpc>
                        <a:spcBef>
                          <a:spcPct val="0"/>
                        </a:spcBef>
                        <a:spcAft>
                          <a:spcPct val="0"/>
                        </a:spcAft>
                        <a:buClrTx/>
                        <a:buSzTx/>
                        <a:buFontTx/>
                        <a:buNone/>
                        <a:tabLst/>
                      </a:pPr>
                      <a:r>
                        <a:rPr kumimoji="0" lang="en-MY" altLang="en-US" sz="1700" b="0" i="0" u="none" strike="noStrike" cap="none" normalizeH="0" baseline="0">
                          <a:ln>
                            <a:noFill/>
                          </a:ln>
                          <a:solidFill>
                            <a:schemeClr val="bg1"/>
                          </a:solidFill>
                          <a:effectLst/>
                          <a:latin typeface="Calibri" pitchFamily="34" charset="0"/>
                          <a:ea typeface="ＭＳ Ｐゴシック" pitchFamily="34" charset="-128"/>
                        </a:rPr>
                        <a:t>80</a:t>
                      </a:r>
                    </a:p>
                  </a:txBody>
                  <a:tcPr marL="120018" marR="120018"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extLst>
                  <a:ext uri="{0D108BD9-81ED-4DB2-BD59-A6C34878D82A}">
                    <a16:rowId xmlns:a16="http://schemas.microsoft.com/office/drawing/2014/main" val="10007"/>
                  </a:ext>
                </a:extLst>
              </a:tr>
            </a:tbl>
          </a:graphicData>
        </a:graphic>
      </p:graphicFrame>
      <p:sp>
        <p:nvSpPr>
          <p:cNvPr id="3" name="TextBox 2"/>
          <p:cNvSpPr txBox="1"/>
          <p:nvPr/>
        </p:nvSpPr>
        <p:spPr>
          <a:xfrm>
            <a:off x="561083" y="357187"/>
            <a:ext cx="8229443" cy="685899"/>
          </a:xfrm>
          <a:prstGeom prst="rect">
            <a:avLst/>
          </a:prstGeom>
          <a:noFill/>
        </p:spPr>
        <p:txBody>
          <a:bodyPr wrap="none" lIns="107765" tIns="53883" rIns="107765" bIns="53883">
            <a:spAutoFit/>
          </a:bodyPr>
          <a:lstStyle/>
          <a:p>
            <a:pPr>
              <a:defRPr/>
            </a:pPr>
            <a:r>
              <a:rPr lang="en-US" sz="3750" b="1" dirty="0">
                <a:solidFill>
                  <a:schemeClr val="bg1"/>
                </a:solidFill>
              </a:rPr>
              <a:t>Coursework and Thesis Structure of PhD</a:t>
            </a:r>
          </a:p>
        </p:txBody>
      </p:sp>
    </p:spTree>
    <p:extLst>
      <p:ext uri="{BB962C8B-B14F-4D97-AF65-F5344CB8AC3E}">
        <p14:creationId xmlns:p14="http://schemas.microsoft.com/office/powerpoint/2010/main" val="3173600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ounded Rectangle 2"/>
          <p:cNvSpPr>
            <a:spLocks noChangeArrowheads="1"/>
          </p:cNvSpPr>
          <p:nvPr/>
        </p:nvSpPr>
        <p:spPr bwMode="auto">
          <a:xfrm>
            <a:off x="1524000" y="1571625"/>
            <a:ext cx="1785938" cy="9286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
        <p:nvSpPr>
          <p:cNvPr id="93187" name="Rounded Rectangle 71"/>
          <p:cNvSpPr>
            <a:spLocks noChangeArrowheads="1"/>
          </p:cNvSpPr>
          <p:nvPr/>
        </p:nvSpPr>
        <p:spPr bwMode="auto">
          <a:xfrm>
            <a:off x="238125" y="1619250"/>
            <a:ext cx="11644313" cy="511968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
        <p:nvSpPr>
          <p:cNvPr id="7" name="Rounded Rectangle 4"/>
          <p:cNvSpPr/>
          <p:nvPr/>
        </p:nvSpPr>
        <p:spPr>
          <a:xfrm>
            <a:off x="806649" y="1757661"/>
            <a:ext cx="1434703" cy="727769"/>
          </a:xfrm>
          <a:prstGeom prst="roundRect">
            <a:avLst/>
          </a:prstGeom>
          <a:solidFill>
            <a:schemeClr val="bg2">
              <a:lumMod val="20000"/>
              <a:lumOff val="80000"/>
            </a:schemeClr>
          </a:solidFill>
          <a:ln>
            <a:solidFill>
              <a:schemeClr val="bg1">
                <a:lumMod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Register</a:t>
            </a:r>
          </a:p>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Course selection</a:t>
            </a:r>
          </a:p>
        </p:txBody>
      </p:sp>
      <p:grpSp>
        <p:nvGrpSpPr>
          <p:cNvPr id="8" name="Group 7"/>
          <p:cNvGrpSpPr/>
          <p:nvPr/>
        </p:nvGrpSpPr>
        <p:grpSpPr>
          <a:xfrm>
            <a:off x="2672629" y="2011179"/>
            <a:ext cx="273440" cy="319873"/>
            <a:chOff x="1498484" y="577567"/>
            <a:chExt cx="291669" cy="341198"/>
          </a:xfrm>
          <a:solidFill>
            <a:srgbClr val="FF0000"/>
          </a:solidFill>
        </p:grpSpPr>
        <p:sp>
          <p:nvSpPr>
            <p:cNvPr id="9" name="Right Arrow 8"/>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0"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13" name="Rounded Rectangle 4"/>
          <p:cNvSpPr/>
          <p:nvPr/>
        </p:nvSpPr>
        <p:spPr>
          <a:xfrm>
            <a:off x="3384352" y="1668364"/>
            <a:ext cx="3372445" cy="1050727"/>
          </a:xfrm>
          <a:prstGeom prst="roundRect">
            <a:avLst/>
          </a:prstGeom>
          <a:solidFill>
            <a:srgbClr val="FCB4FE"/>
          </a:solidFill>
          <a:ln>
            <a:solidFill>
              <a:schemeClr val="bg1">
                <a:lumMod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defTabSz="500063">
              <a:lnSpc>
                <a:spcPct val="90000"/>
              </a:lnSpc>
              <a:spcAft>
                <a:spcPct val="35000"/>
              </a:spcAft>
              <a:defRPr/>
            </a:pPr>
            <a:r>
              <a:rPr lang="en-US" sz="1313" dirty="0">
                <a:solidFill>
                  <a:srgbClr val="1C1C1C"/>
                </a:solidFill>
                <a:cs typeface="Times New Roman" panose="02020603050405020304" pitchFamily="18" charset="0"/>
              </a:rPr>
              <a:t>Complete all </a:t>
            </a:r>
            <a:r>
              <a:rPr lang="en-US" sz="1313" b="1" dirty="0">
                <a:solidFill>
                  <a:srgbClr val="1C1C1C"/>
                </a:solidFill>
                <a:cs typeface="Times New Roman" panose="02020603050405020304" pitchFamily="18" charset="0"/>
              </a:rPr>
              <a:t>TAUGHT MODULES</a:t>
            </a:r>
            <a:r>
              <a:rPr lang="en-US" sz="1313" dirty="0">
                <a:solidFill>
                  <a:srgbClr val="1C1C1C"/>
                </a:solidFill>
                <a:cs typeface="Times New Roman" panose="02020603050405020304" pitchFamily="18" charset="0"/>
              </a:rPr>
              <a:t>:</a:t>
            </a:r>
          </a:p>
          <a:p>
            <a:pPr algn="ctr" defTabSz="500063">
              <a:lnSpc>
                <a:spcPct val="90000"/>
              </a:lnSpc>
              <a:spcAft>
                <a:spcPct val="35000"/>
              </a:spcAft>
              <a:defRPr/>
            </a:pPr>
            <a:r>
              <a:rPr lang="en-US" sz="1313" dirty="0">
                <a:solidFill>
                  <a:srgbClr val="1C1C1C"/>
                </a:solidFill>
                <a:cs typeface="Times New Roman" panose="02020603050405020304" pitchFamily="18" charset="0"/>
              </a:rPr>
              <a:t>DB701, DB702 &amp; DB703</a:t>
            </a:r>
          </a:p>
          <a:p>
            <a:pPr algn="ctr" defTabSz="500063">
              <a:lnSpc>
                <a:spcPct val="90000"/>
              </a:lnSpc>
              <a:spcAft>
                <a:spcPct val="35000"/>
              </a:spcAft>
              <a:defRPr/>
            </a:pPr>
            <a:r>
              <a:rPr lang="en-US" sz="1313" dirty="0">
                <a:solidFill>
                  <a:srgbClr val="1C1C1C"/>
                </a:solidFill>
                <a:cs typeface="Times New Roman" panose="02020603050405020304" pitchFamily="18" charset="0"/>
              </a:rPr>
              <a:t>Remark: Development of research proposal begins in DB702</a:t>
            </a:r>
          </a:p>
        </p:txBody>
      </p:sp>
      <p:grpSp>
        <p:nvGrpSpPr>
          <p:cNvPr id="14" name="Group 13"/>
          <p:cNvGrpSpPr/>
          <p:nvPr/>
        </p:nvGrpSpPr>
        <p:grpSpPr>
          <a:xfrm>
            <a:off x="7020144" y="2033792"/>
            <a:ext cx="273440" cy="319873"/>
            <a:chOff x="1498484" y="577567"/>
            <a:chExt cx="291669" cy="341198"/>
          </a:xfrm>
          <a:solidFill>
            <a:srgbClr val="FF0000"/>
          </a:solidFill>
        </p:grpSpPr>
        <p:sp>
          <p:nvSpPr>
            <p:cNvPr id="15" name="Right Arrow 14"/>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6"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19" name="Rounded Rectangle 4"/>
          <p:cNvSpPr/>
          <p:nvPr/>
        </p:nvSpPr>
        <p:spPr>
          <a:xfrm>
            <a:off x="7654231" y="1681758"/>
            <a:ext cx="3674566" cy="930176"/>
          </a:xfrm>
          <a:prstGeom prst="roundRect">
            <a:avLst/>
          </a:prstGeom>
          <a:solidFill>
            <a:schemeClr val="tx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a:defRPr/>
            </a:pPr>
            <a:r>
              <a:rPr lang="en-US" sz="1500" b="1" dirty="0">
                <a:solidFill>
                  <a:schemeClr val="bg1"/>
                </a:solidFill>
                <a:cs typeface="Times New Roman" panose="02020603050405020304" pitchFamily="18" charset="0"/>
              </a:rPr>
              <a:t>PROPOSAL DEFENSE (PD) </a:t>
            </a:r>
          </a:p>
          <a:p>
            <a:pPr algn="ctr">
              <a:defRPr/>
            </a:pPr>
            <a:r>
              <a:rPr lang="en-US" sz="1313" dirty="0">
                <a:solidFill>
                  <a:schemeClr val="bg1"/>
                </a:solidFill>
                <a:cs typeface="Times New Roman" panose="02020603050405020304" pitchFamily="18" charset="0"/>
              </a:rPr>
              <a:t>- Can only go for PD in Year 1, Semester 3 onwards</a:t>
            </a:r>
          </a:p>
          <a:p>
            <a:pPr algn="ctr">
              <a:defRPr/>
            </a:pPr>
            <a:r>
              <a:rPr lang="en-US" sz="1313" dirty="0">
                <a:solidFill>
                  <a:schemeClr val="bg1"/>
                </a:solidFill>
                <a:cs typeface="Times New Roman" panose="02020603050405020304" pitchFamily="18" charset="0"/>
              </a:rPr>
              <a:t>- Must complete PD AT LEAST ONE (1) semester before registering for PG Colloquium (DB710)</a:t>
            </a:r>
          </a:p>
        </p:txBody>
      </p:sp>
      <p:grpSp>
        <p:nvGrpSpPr>
          <p:cNvPr id="20" name="Group 19"/>
          <p:cNvGrpSpPr/>
          <p:nvPr/>
        </p:nvGrpSpPr>
        <p:grpSpPr>
          <a:xfrm rot="16200000" flipH="1">
            <a:off x="10154063" y="2760658"/>
            <a:ext cx="235191" cy="310535"/>
            <a:chOff x="1498484" y="577567"/>
            <a:chExt cx="291669" cy="341198"/>
          </a:xfrm>
          <a:solidFill>
            <a:srgbClr val="FF0000"/>
          </a:solidFill>
        </p:grpSpPr>
        <p:sp>
          <p:nvSpPr>
            <p:cNvPr id="21" name="Right Arrow 20"/>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2"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25" name="Rounded Rectangle 4"/>
          <p:cNvSpPr/>
          <p:nvPr/>
        </p:nvSpPr>
        <p:spPr>
          <a:xfrm>
            <a:off x="9658946" y="3153669"/>
            <a:ext cx="1647528" cy="727769"/>
          </a:xfrm>
          <a:prstGeom prst="roundRect">
            <a:avLst/>
          </a:prstGeom>
          <a:solidFill>
            <a:srgbClr val="FCB4FE"/>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Pass PD: </a:t>
            </a:r>
          </a:p>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Begin research </a:t>
            </a:r>
          </a:p>
        </p:txBody>
      </p:sp>
      <p:sp>
        <p:nvSpPr>
          <p:cNvPr id="28" name="Rounded Rectangle 4"/>
          <p:cNvSpPr/>
          <p:nvPr/>
        </p:nvSpPr>
        <p:spPr>
          <a:xfrm>
            <a:off x="3394770" y="2934891"/>
            <a:ext cx="5097363" cy="1239739"/>
          </a:xfrm>
          <a:prstGeom prst="roundRect">
            <a:avLst/>
          </a:prstGeom>
          <a:solidFill>
            <a:schemeClr val="tx2">
              <a:lumMod val="75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a:defRPr/>
            </a:pPr>
            <a:r>
              <a:rPr lang="en-US" sz="1500" dirty="0">
                <a:solidFill>
                  <a:schemeClr val="bg1"/>
                </a:solidFill>
                <a:cs typeface="Times New Roman" panose="02020603050405020304" pitchFamily="18" charset="0"/>
              </a:rPr>
              <a:t>Present research progress in </a:t>
            </a:r>
            <a:r>
              <a:rPr lang="en-US" sz="1500" b="1" dirty="0">
                <a:solidFill>
                  <a:schemeClr val="bg1"/>
                </a:solidFill>
                <a:cs typeface="Times New Roman" panose="02020603050405020304" pitchFamily="18" charset="0"/>
              </a:rPr>
              <a:t>POSTGRADUATE COLLOQUIUM (DB710)</a:t>
            </a:r>
          </a:p>
          <a:p>
            <a:pPr algn="ctr">
              <a:defRPr/>
            </a:pPr>
            <a:r>
              <a:rPr lang="en-US" sz="1313" dirty="0">
                <a:solidFill>
                  <a:schemeClr val="bg1"/>
                </a:solidFill>
                <a:cs typeface="Times New Roman" panose="02020603050405020304" pitchFamily="18" charset="0"/>
              </a:rPr>
              <a:t>-Can only register for PG Colloquium from Year 2, Semester 1 onwards</a:t>
            </a:r>
          </a:p>
          <a:p>
            <a:pPr algn="ctr">
              <a:defRPr/>
            </a:pPr>
            <a:r>
              <a:rPr lang="en-US" sz="1313" dirty="0">
                <a:solidFill>
                  <a:schemeClr val="bg1"/>
                </a:solidFill>
                <a:cs typeface="Times New Roman" panose="02020603050405020304" pitchFamily="18" charset="0"/>
              </a:rPr>
              <a:t>-Must complete this module AT LEAST ONE (1) semester before intending to go for Pre-Viva. </a:t>
            </a:r>
          </a:p>
        </p:txBody>
      </p:sp>
      <p:sp>
        <p:nvSpPr>
          <p:cNvPr id="31" name="Rounded Rectangle 4"/>
          <p:cNvSpPr/>
          <p:nvPr/>
        </p:nvSpPr>
        <p:spPr>
          <a:xfrm>
            <a:off x="790278" y="3126880"/>
            <a:ext cx="1465957" cy="729258"/>
          </a:xfrm>
          <a:prstGeom prst="roundRect">
            <a:avLst/>
          </a:prstGeom>
          <a:solidFill>
            <a:schemeClr val="bg2">
              <a:lumMod val="20000"/>
              <a:lumOff val="80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Continuing research </a:t>
            </a:r>
          </a:p>
        </p:txBody>
      </p:sp>
      <p:grpSp>
        <p:nvGrpSpPr>
          <p:cNvPr id="32" name="Group 31"/>
          <p:cNvGrpSpPr/>
          <p:nvPr/>
        </p:nvGrpSpPr>
        <p:grpSpPr>
          <a:xfrm flipH="1">
            <a:off x="8925826" y="3378473"/>
            <a:ext cx="273794" cy="319873"/>
            <a:chOff x="1498484" y="577567"/>
            <a:chExt cx="291669" cy="341198"/>
          </a:xfrm>
          <a:solidFill>
            <a:srgbClr val="FF0000"/>
          </a:solidFill>
        </p:grpSpPr>
        <p:sp>
          <p:nvSpPr>
            <p:cNvPr id="33" name="Right Arrow 32"/>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4"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grpSp>
        <p:nvGrpSpPr>
          <p:cNvPr id="35" name="Group 34"/>
          <p:cNvGrpSpPr/>
          <p:nvPr/>
        </p:nvGrpSpPr>
        <p:grpSpPr>
          <a:xfrm flipH="1">
            <a:off x="2691311" y="3234864"/>
            <a:ext cx="273794" cy="319873"/>
            <a:chOff x="1498484" y="577567"/>
            <a:chExt cx="291669" cy="341198"/>
          </a:xfrm>
          <a:solidFill>
            <a:srgbClr val="FF0000"/>
          </a:solidFill>
        </p:grpSpPr>
        <p:sp>
          <p:nvSpPr>
            <p:cNvPr id="36" name="Right Arrow 35"/>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7"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40" name="Rounded Rectangle 4"/>
          <p:cNvSpPr/>
          <p:nvPr/>
        </p:nvSpPr>
        <p:spPr>
          <a:xfrm>
            <a:off x="781348" y="4475262"/>
            <a:ext cx="1485305" cy="706933"/>
          </a:xfrm>
          <a:prstGeom prst="roundRect">
            <a:avLst/>
          </a:prstGeom>
          <a:solidFill>
            <a:schemeClr val="bg2">
              <a:lumMod val="20000"/>
              <a:lumOff val="80000"/>
            </a:schemeClr>
          </a:solidFill>
          <a:ln>
            <a:solidFill>
              <a:schemeClr val="bg1">
                <a:lumMod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anchor="ctr"/>
          <a:lstStyle>
            <a:lvl1pPr defTabSz="533400">
              <a:spcBef>
                <a:spcPct val="20000"/>
              </a:spcBef>
              <a:buChar char="•"/>
              <a:defRPr sz="4000">
                <a:solidFill>
                  <a:srgbClr val="000000"/>
                </a:solidFill>
                <a:latin typeface="Calibri" pitchFamily="34" charset="0"/>
                <a:ea typeface="ＭＳ Ｐゴシック" pitchFamily="34" charset="-128"/>
              </a:defRPr>
            </a:lvl1pPr>
            <a:lvl2pPr marL="933450" indent="-358775" defTabSz="533400">
              <a:spcBef>
                <a:spcPct val="20000"/>
              </a:spcBef>
              <a:buChar char="–"/>
              <a:defRPr sz="3500">
                <a:solidFill>
                  <a:srgbClr val="000000"/>
                </a:solidFill>
                <a:latin typeface="Calibri" pitchFamily="34" charset="0"/>
                <a:ea typeface="ＭＳ Ｐゴシック" pitchFamily="34" charset="-128"/>
              </a:defRPr>
            </a:lvl2pPr>
            <a:lvl3pPr marL="1435100" indent="-285750" defTabSz="533400">
              <a:spcBef>
                <a:spcPct val="20000"/>
              </a:spcBef>
              <a:buChar char="•"/>
              <a:defRPr sz="3000">
                <a:solidFill>
                  <a:srgbClr val="000000"/>
                </a:solidFill>
                <a:latin typeface="Calibri" pitchFamily="34" charset="0"/>
                <a:ea typeface="ＭＳ Ｐゴシック" pitchFamily="34" charset="-128"/>
              </a:defRPr>
            </a:lvl3pPr>
            <a:lvl4pPr marL="2009775" indent="-285750" defTabSz="533400">
              <a:spcBef>
                <a:spcPct val="20000"/>
              </a:spcBef>
              <a:buChar char="–"/>
              <a:defRPr sz="2500">
                <a:solidFill>
                  <a:srgbClr val="000000"/>
                </a:solidFill>
                <a:latin typeface="Calibri" pitchFamily="34" charset="0"/>
                <a:ea typeface="ＭＳ Ｐゴシック" pitchFamily="34" charset="-128"/>
              </a:defRPr>
            </a:lvl4pPr>
            <a:lvl5pPr marL="2584450" indent="-285750" defTabSz="533400">
              <a:spcBef>
                <a:spcPct val="20000"/>
              </a:spcBef>
              <a:buChar char="»"/>
              <a:defRPr sz="2500">
                <a:solidFill>
                  <a:srgbClr val="000000"/>
                </a:solidFill>
                <a:latin typeface="Calibri" pitchFamily="34" charset="0"/>
                <a:ea typeface="ＭＳ Ｐゴシック" pitchFamily="34" charset="-128"/>
              </a:defRPr>
            </a:lvl5pPr>
            <a:lvl6pPr marL="3041650" indent="-285750" defTabSz="53340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53340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53340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53340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lgn="ctr">
              <a:lnSpc>
                <a:spcPct val="90000"/>
              </a:lnSpc>
              <a:spcBef>
                <a:spcPct val="0"/>
              </a:spcBef>
              <a:spcAft>
                <a:spcPct val="35000"/>
              </a:spcAft>
              <a:buFontTx/>
              <a:buNone/>
              <a:defRPr/>
            </a:pPr>
            <a:r>
              <a:rPr lang="en-US" altLang="en-US" sz="1313">
                <a:cs typeface="Times New Roman" pitchFamily="18" charset="0"/>
              </a:rPr>
              <a:t>Thesis writing stage</a:t>
            </a:r>
          </a:p>
        </p:txBody>
      </p:sp>
      <p:sp>
        <p:nvSpPr>
          <p:cNvPr id="43" name="Rounded Rectangle 4"/>
          <p:cNvSpPr/>
          <p:nvPr/>
        </p:nvSpPr>
        <p:spPr>
          <a:xfrm>
            <a:off x="3373934" y="4409778"/>
            <a:ext cx="5118199" cy="726281"/>
          </a:xfrm>
          <a:prstGeom prst="roundRect">
            <a:avLst/>
          </a:prstGeom>
          <a:solidFill>
            <a:schemeClr val="tx2">
              <a:lumMod val="75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a:defRPr/>
            </a:pPr>
            <a:r>
              <a:rPr lang="en-US" sz="1500" b="1" dirty="0">
                <a:solidFill>
                  <a:schemeClr val="bg1"/>
                </a:solidFill>
                <a:cs typeface="Times New Roman" panose="02020603050405020304" pitchFamily="18" charset="0"/>
              </a:rPr>
              <a:t>PRE-VIVA</a:t>
            </a:r>
          </a:p>
          <a:p>
            <a:pPr algn="ctr">
              <a:defRPr/>
            </a:pPr>
            <a:r>
              <a:rPr lang="en-US" sz="1313" dirty="0">
                <a:solidFill>
                  <a:schemeClr val="bg1"/>
                </a:solidFill>
                <a:cs typeface="Times New Roman" panose="02020603050405020304" pitchFamily="18" charset="0"/>
              </a:rPr>
              <a:t>-Students must undergo Pre-viva AT LEAST THREE (3) months before intending to submit thesis to the faculty</a:t>
            </a:r>
            <a:r>
              <a:rPr lang="en-US" sz="1313" dirty="0">
                <a:solidFill>
                  <a:sysClr val="windowText" lastClr="000000"/>
                </a:solidFill>
                <a:cs typeface="Times New Roman" panose="02020603050405020304" pitchFamily="18" charset="0"/>
              </a:rPr>
              <a:t>.  </a:t>
            </a:r>
          </a:p>
        </p:txBody>
      </p:sp>
      <p:sp>
        <p:nvSpPr>
          <p:cNvPr id="46" name="Rounded Rectangle 4"/>
          <p:cNvSpPr/>
          <p:nvPr/>
        </p:nvSpPr>
        <p:spPr>
          <a:xfrm>
            <a:off x="9697640" y="4475262"/>
            <a:ext cx="1614786" cy="700980"/>
          </a:xfrm>
          <a:prstGeom prst="roundRect">
            <a:avLst/>
          </a:prstGeom>
          <a:solidFill>
            <a:schemeClr val="tx2">
              <a:lumMod val="75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a:defRPr/>
            </a:pPr>
            <a:r>
              <a:rPr lang="en-US" sz="1313" b="1" dirty="0">
                <a:solidFill>
                  <a:schemeClr val="bg1"/>
                </a:solidFill>
                <a:cs typeface="Times New Roman" panose="02020603050405020304" pitchFamily="18" charset="0"/>
              </a:rPr>
              <a:t>VIVA-VOCE</a:t>
            </a:r>
          </a:p>
          <a:p>
            <a:pPr algn="ctr">
              <a:defRPr/>
            </a:pPr>
            <a:r>
              <a:rPr lang="en-US" sz="1313" dirty="0">
                <a:solidFill>
                  <a:schemeClr val="bg1"/>
                </a:solidFill>
                <a:cs typeface="Times New Roman" panose="02020603050405020304" pitchFamily="18" charset="0"/>
              </a:rPr>
              <a:t>Oral presentation to defend thesis </a:t>
            </a:r>
          </a:p>
        </p:txBody>
      </p:sp>
      <p:grpSp>
        <p:nvGrpSpPr>
          <p:cNvPr id="47" name="Group 46"/>
          <p:cNvGrpSpPr/>
          <p:nvPr/>
        </p:nvGrpSpPr>
        <p:grpSpPr>
          <a:xfrm>
            <a:off x="2617943" y="4613233"/>
            <a:ext cx="273440" cy="319873"/>
            <a:chOff x="1498484" y="577567"/>
            <a:chExt cx="291669" cy="341198"/>
          </a:xfrm>
          <a:solidFill>
            <a:srgbClr val="FF0000"/>
          </a:solidFill>
        </p:grpSpPr>
        <p:sp>
          <p:nvSpPr>
            <p:cNvPr id="48" name="Right Arrow 47"/>
            <p:cNvSpPr/>
            <p:nvPr/>
          </p:nvSpPr>
          <p:spPr>
            <a:xfrm>
              <a:off x="1498484" y="577567"/>
              <a:ext cx="291669" cy="341198"/>
            </a:xfrm>
            <a:prstGeom prst="rightArrow">
              <a:avLst>
                <a:gd name="adj1" fmla="val 60000"/>
                <a:gd name="adj2" fmla="val 50000"/>
              </a:avLst>
            </a:prstGeom>
            <a:grpFill/>
            <a:ln>
              <a:noFill/>
            </a:ln>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49" name="Right Arrow 4"/>
            <p:cNvSpPr/>
            <p:nvPr/>
          </p:nvSpPr>
          <p:spPr>
            <a:xfrm>
              <a:off x="1498484" y="645807"/>
              <a:ext cx="204168" cy="204718"/>
            </a:xfrm>
            <a:prstGeom prst="rect">
              <a:avLst/>
            </a:prstGeom>
            <a:grpFill/>
            <a:ln>
              <a:noFill/>
            </a:ln>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grpSp>
        <p:nvGrpSpPr>
          <p:cNvPr id="50" name="Group 49"/>
          <p:cNvGrpSpPr/>
          <p:nvPr/>
        </p:nvGrpSpPr>
        <p:grpSpPr>
          <a:xfrm>
            <a:off x="8959655" y="4582187"/>
            <a:ext cx="273440" cy="319873"/>
            <a:chOff x="1498484" y="577567"/>
            <a:chExt cx="291669" cy="341198"/>
          </a:xfrm>
          <a:solidFill>
            <a:srgbClr val="FF0000"/>
          </a:solidFill>
        </p:grpSpPr>
        <p:sp>
          <p:nvSpPr>
            <p:cNvPr id="51" name="Right Arrow 50"/>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52"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58" name="Rounded Rectangle 4"/>
          <p:cNvSpPr/>
          <p:nvPr/>
        </p:nvSpPr>
        <p:spPr>
          <a:xfrm>
            <a:off x="5819180" y="5371208"/>
            <a:ext cx="2653606" cy="727769"/>
          </a:xfrm>
          <a:prstGeom prst="roundRect">
            <a:avLst/>
          </a:prstGeom>
          <a:solidFill>
            <a:srgbClr val="FFD54F"/>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a:defRPr/>
            </a:pPr>
            <a:r>
              <a:rPr lang="en-US" sz="1313" dirty="0">
                <a:solidFill>
                  <a:sysClr val="windowText" lastClr="000000"/>
                </a:solidFill>
                <a:cs typeface="Times New Roman" panose="02020603050405020304" pitchFamily="18" charset="0"/>
              </a:rPr>
              <a:t>Correction of thesis</a:t>
            </a:r>
          </a:p>
          <a:p>
            <a:pPr algn="ctr">
              <a:defRPr/>
            </a:pPr>
            <a:r>
              <a:rPr lang="en-US" sz="1313" dirty="0">
                <a:solidFill>
                  <a:sysClr val="windowText" lastClr="000000"/>
                </a:solidFill>
                <a:cs typeface="Times New Roman" panose="02020603050405020304" pitchFamily="18" charset="0"/>
              </a:rPr>
              <a:t>-Do corrections for thesis as per the instructions of the thesis examiners </a:t>
            </a:r>
          </a:p>
        </p:txBody>
      </p:sp>
      <p:sp>
        <p:nvSpPr>
          <p:cNvPr id="61" name="Rounded Rectangle 4"/>
          <p:cNvSpPr/>
          <p:nvPr/>
        </p:nvSpPr>
        <p:spPr>
          <a:xfrm>
            <a:off x="2053828" y="5408414"/>
            <a:ext cx="2083594" cy="678656"/>
          </a:xfrm>
          <a:prstGeom prst="roundRect">
            <a:avLst/>
          </a:prstGeom>
          <a:solidFill>
            <a:srgbClr val="FFD54F"/>
          </a:solidFill>
          <a:ln>
            <a:solidFill>
              <a:schemeClr val="tx1">
                <a:lumMod val="50000"/>
                <a:lumOff val="50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lIns="42863" rIns="42863" spcCol="1270" anchor="ctr"/>
          <a:lstStyle/>
          <a:p>
            <a:pPr algn="ctr" defTabSz="500063">
              <a:lnSpc>
                <a:spcPct val="90000"/>
              </a:lnSpc>
              <a:spcAft>
                <a:spcPct val="35000"/>
              </a:spcAft>
              <a:defRPr/>
            </a:pPr>
            <a:r>
              <a:rPr lang="en-US" sz="1313" dirty="0">
                <a:solidFill>
                  <a:sysClr val="windowText" lastClr="000000"/>
                </a:solidFill>
                <a:cs typeface="Times New Roman" panose="02020603050405020304" pitchFamily="18" charset="0"/>
              </a:rPr>
              <a:t>Final submission of thesis to faculty and university</a:t>
            </a:r>
          </a:p>
        </p:txBody>
      </p:sp>
      <p:grpSp>
        <p:nvGrpSpPr>
          <p:cNvPr id="62" name="Group 61"/>
          <p:cNvGrpSpPr/>
          <p:nvPr/>
        </p:nvGrpSpPr>
        <p:grpSpPr>
          <a:xfrm rot="20642214" flipH="1">
            <a:off x="8996537" y="5551895"/>
            <a:ext cx="321146" cy="344184"/>
            <a:chOff x="1498484" y="577567"/>
            <a:chExt cx="291669" cy="341198"/>
          </a:xfrm>
          <a:solidFill>
            <a:srgbClr val="FF0000"/>
          </a:solidFill>
        </p:grpSpPr>
        <p:sp>
          <p:nvSpPr>
            <p:cNvPr id="63" name="Right Arrow 62"/>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4"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grpSp>
        <p:nvGrpSpPr>
          <p:cNvPr id="65" name="Group 64"/>
          <p:cNvGrpSpPr/>
          <p:nvPr/>
        </p:nvGrpSpPr>
        <p:grpSpPr>
          <a:xfrm flipH="1">
            <a:off x="4789780" y="5588080"/>
            <a:ext cx="273794" cy="319873"/>
            <a:chOff x="1498484" y="577567"/>
            <a:chExt cx="291669" cy="341198"/>
          </a:xfrm>
          <a:solidFill>
            <a:srgbClr val="FF0000"/>
          </a:solidFill>
        </p:grpSpPr>
        <p:sp>
          <p:nvSpPr>
            <p:cNvPr id="66" name="Right Arrow 65"/>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7"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93208" name="Rectangle 3"/>
          <p:cNvSpPr>
            <a:spLocks noChangeArrowheads="1"/>
          </p:cNvSpPr>
          <p:nvPr/>
        </p:nvSpPr>
        <p:spPr bwMode="auto">
          <a:xfrm>
            <a:off x="666750" y="285750"/>
            <a:ext cx="971550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3750" b="1">
                <a:solidFill>
                  <a:schemeClr val="bg1"/>
                </a:solidFill>
                <a:latin typeface="Calibri" panose="020F0502020204030204" pitchFamily="34" charset="0"/>
              </a:rPr>
              <a:t>FLOWCHART OF PHD PROGRAMME</a:t>
            </a:r>
            <a:endParaRPr lang="en-US" altLang="en-US" sz="3750">
              <a:solidFill>
                <a:schemeClr val="bg1"/>
              </a:solidFill>
              <a:latin typeface="Calibri" panose="020F0502020204030204" pitchFamily="34" charset="0"/>
            </a:endParaRPr>
          </a:p>
        </p:txBody>
      </p:sp>
      <p:grpSp>
        <p:nvGrpSpPr>
          <p:cNvPr id="69" name="Group 68"/>
          <p:cNvGrpSpPr/>
          <p:nvPr/>
        </p:nvGrpSpPr>
        <p:grpSpPr>
          <a:xfrm rot="16200000" flipH="1">
            <a:off x="1356409" y="4024018"/>
            <a:ext cx="321146" cy="310535"/>
            <a:chOff x="1498484" y="577567"/>
            <a:chExt cx="291669" cy="341198"/>
          </a:xfrm>
          <a:solidFill>
            <a:srgbClr val="FF0000"/>
          </a:solidFill>
        </p:grpSpPr>
        <p:sp>
          <p:nvSpPr>
            <p:cNvPr id="70" name="Right Arrow 69"/>
            <p:cNvSpPr/>
            <p:nvPr/>
          </p:nvSpPr>
          <p:spPr>
            <a:xfrm>
              <a:off x="1498484" y="577567"/>
              <a:ext cx="291669" cy="341198"/>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1" name="Right Arrow 4"/>
            <p:cNvSpPr/>
            <p:nvPr/>
          </p:nvSpPr>
          <p:spPr>
            <a:xfrm>
              <a:off x="1498484" y="645807"/>
              <a:ext cx="204168" cy="204718"/>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83406">
                <a:lnSpc>
                  <a:spcPct val="90000"/>
                </a:lnSpc>
                <a:spcAft>
                  <a:spcPct val="35000"/>
                </a:spcAft>
                <a:defRPr/>
              </a:pPr>
              <a:endParaRPr lang="en-US" sz="1313"/>
            </a:p>
          </p:txBody>
        </p:sp>
      </p:grpSp>
      <p:sp>
        <p:nvSpPr>
          <p:cNvPr id="68" name="Rectangle 67"/>
          <p:cNvSpPr/>
          <p:nvPr/>
        </p:nvSpPr>
        <p:spPr>
          <a:xfrm>
            <a:off x="689075" y="6244828"/>
            <a:ext cx="11032628" cy="496418"/>
          </a:xfrm>
          <a:prstGeom prst="rect">
            <a:avLst/>
          </a:prstGeom>
        </p:spPr>
        <p:txBody>
          <a:bodyPr>
            <a:spAutoFit/>
          </a:bodyPr>
          <a:lstStyle/>
          <a:p>
            <a:pPr>
              <a:defRPr/>
            </a:pPr>
            <a:r>
              <a:rPr lang="en-US" sz="1313" dirty="0"/>
              <a:t>Note: The guidelines on the time period for the completion of each of the stages of the PhD </a:t>
            </a:r>
            <a:r>
              <a:rPr lang="en-US" sz="1313" dirty="0" err="1"/>
              <a:t>programme</a:t>
            </a:r>
            <a:r>
              <a:rPr lang="en-US" sz="1313" dirty="0"/>
              <a:t> is only a guideline, and may differ (i.e. brought forward or postponed) depending on the assessment of a student’s main supervisor on the progress and readiness of the student. </a:t>
            </a:r>
          </a:p>
        </p:txBody>
      </p:sp>
      <p:sp>
        <p:nvSpPr>
          <p:cNvPr id="93211" name="Rectangle 73"/>
          <p:cNvSpPr>
            <a:spLocks noChangeArrowheads="1"/>
          </p:cNvSpPr>
          <p:nvPr/>
        </p:nvSpPr>
        <p:spPr bwMode="auto">
          <a:xfrm>
            <a:off x="238125" y="1571626"/>
            <a:ext cx="714375" cy="264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
        <p:nvSpPr>
          <p:cNvPr id="93212" name="Rectangle 74"/>
          <p:cNvSpPr>
            <a:spLocks noChangeArrowheads="1"/>
          </p:cNvSpPr>
          <p:nvPr/>
        </p:nvSpPr>
        <p:spPr bwMode="auto">
          <a:xfrm>
            <a:off x="3095625" y="2888755"/>
            <a:ext cx="60007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3340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defTabSz="53340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defTabSz="5334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defTabSz="5334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defTabSz="5334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defTabSz="5334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defTabSz="5334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defTabSz="5334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defTabSz="5334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a:lnSpc>
                <a:spcPct val="90000"/>
              </a:lnSpc>
              <a:spcBef>
                <a:spcPct val="0"/>
              </a:spcBef>
              <a:spcAft>
                <a:spcPct val="35000"/>
              </a:spcAft>
              <a:buFontTx/>
              <a:buNone/>
            </a:pPr>
            <a:endParaRPr lang="en-US" altLang="en-US" sz="300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15888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custDataLst>
              <p:tags r:id="rId1"/>
            </p:custDataLst>
          </p:nvPr>
        </p:nvSpPr>
        <p:spPr bwMode="gray">
          <a:xfrm>
            <a:off x="247055" y="1571625"/>
            <a:ext cx="11635383" cy="5124153"/>
          </a:xfrm>
          <a:prstGeom prst="rect">
            <a:avLst/>
          </a:prstGeom>
          <a:solidFill>
            <a:schemeClr val="bg2">
              <a:lumMod val="40000"/>
              <a:lumOff val="60000"/>
            </a:schemeClr>
          </a:solidFill>
          <a:ln w="19050" algn="ctr">
            <a:solidFill>
              <a:srgbClr val="C7E0FB"/>
            </a:solidFill>
            <a:miter lim="800000"/>
            <a:headEnd/>
            <a:tailEnd/>
          </a:ln>
        </p:spPr>
        <p:txBody>
          <a:bodyPr lIns="0" tIns="0" rIns="0" bIns="0" anchor="ctr"/>
          <a:lstStyle>
            <a:lvl1pPr defTabSz="1149350">
              <a:spcBef>
                <a:spcPct val="20000"/>
              </a:spcBef>
              <a:buChar char="•"/>
              <a:defRPr sz="4000">
                <a:solidFill>
                  <a:srgbClr val="000000"/>
                </a:solidFill>
                <a:latin typeface="Calibri" pitchFamily="34" charset="0"/>
                <a:ea typeface="ＭＳ Ｐゴシック" pitchFamily="34" charset="-128"/>
              </a:defRPr>
            </a:lvl1pPr>
            <a:lvl2pPr marL="933450" indent="-358775" defTabSz="1149350">
              <a:spcBef>
                <a:spcPct val="20000"/>
              </a:spcBef>
              <a:buChar char="–"/>
              <a:defRPr sz="3500">
                <a:solidFill>
                  <a:srgbClr val="000000"/>
                </a:solidFill>
                <a:latin typeface="Calibri" pitchFamily="34" charset="0"/>
                <a:ea typeface="ＭＳ Ｐゴシック" pitchFamily="34" charset="-128"/>
              </a:defRPr>
            </a:lvl2pPr>
            <a:lvl3pPr marL="1435100" indent="-285750" defTabSz="1149350">
              <a:spcBef>
                <a:spcPct val="20000"/>
              </a:spcBef>
              <a:buChar char="•"/>
              <a:defRPr sz="3000">
                <a:solidFill>
                  <a:srgbClr val="000000"/>
                </a:solidFill>
                <a:latin typeface="Calibri" pitchFamily="34" charset="0"/>
                <a:ea typeface="ＭＳ Ｐゴシック" pitchFamily="34" charset="-128"/>
              </a:defRPr>
            </a:lvl3pPr>
            <a:lvl4pPr marL="2009775" indent="-285750" defTabSz="1149350">
              <a:spcBef>
                <a:spcPct val="20000"/>
              </a:spcBef>
              <a:buChar char="–"/>
              <a:defRPr sz="2500">
                <a:solidFill>
                  <a:srgbClr val="000000"/>
                </a:solidFill>
                <a:latin typeface="Calibri" pitchFamily="34" charset="0"/>
                <a:ea typeface="ＭＳ Ｐゴシック" pitchFamily="34" charset="-128"/>
              </a:defRPr>
            </a:lvl4pPr>
            <a:lvl5pPr marL="2584450" indent="-285750" defTabSz="1149350">
              <a:spcBef>
                <a:spcPct val="20000"/>
              </a:spcBef>
              <a:buChar char="»"/>
              <a:defRPr sz="2500">
                <a:solidFill>
                  <a:srgbClr val="000000"/>
                </a:solidFill>
                <a:latin typeface="Calibri" pitchFamily="34" charset="0"/>
                <a:ea typeface="ＭＳ Ｐゴシック"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spcBef>
                <a:spcPct val="0"/>
              </a:spcBef>
              <a:buFontTx/>
              <a:buNone/>
              <a:defRPr/>
            </a:pPr>
            <a:endParaRPr lang="en-MY" altLang="en-US" sz="2156">
              <a:latin typeface="Arial" charset="0"/>
              <a:cs typeface="Arial" charset="0"/>
            </a:endParaRPr>
          </a:p>
        </p:txBody>
      </p:sp>
      <p:sp>
        <p:nvSpPr>
          <p:cNvPr id="135" name="Rectangle 6"/>
          <p:cNvSpPr>
            <a:spLocks noChangeArrowheads="1"/>
          </p:cNvSpPr>
          <p:nvPr/>
        </p:nvSpPr>
        <p:spPr bwMode="gray">
          <a:xfrm>
            <a:off x="1559719" y="1933278"/>
            <a:ext cx="7922122" cy="678656"/>
          </a:xfrm>
          <a:prstGeom prst="rect">
            <a:avLst/>
          </a:prstGeom>
          <a:solidFill>
            <a:srgbClr val="C7E0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1648" tIns="53883" rIns="53883" bIns="53883" anchor="ctr"/>
          <a:lstStyle/>
          <a:p>
            <a:pPr algn="ctr" defTabSz="1055198">
              <a:buClr>
                <a:srgbClr val="002960"/>
              </a:buClr>
              <a:defRPr/>
            </a:pPr>
            <a:r>
              <a:rPr lang="en-US" altLang="ja-JP" sz="2250" b="1" kern="0" dirty="0">
                <a:solidFill>
                  <a:schemeClr val="tx2"/>
                </a:solidFill>
              </a:rPr>
              <a:t>Proposal Defense (PD)</a:t>
            </a:r>
          </a:p>
        </p:txBody>
      </p:sp>
      <p:sp>
        <p:nvSpPr>
          <p:cNvPr id="80900" name="AutoShape 22"/>
          <p:cNvSpPr>
            <a:spLocks noChangeArrowheads="1"/>
          </p:cNvSpPr>
          <p:nvPr/>
        </p:nvSpPr>
        <p:spPr bwMode="gray">
          <a:xfrm rot="5400000">
            <a:off x="444996" y="2083660"/>
            <a:ext cx="1355825" cy="331757"/>
          </a:xfrm>
          <a:prstGeom prst="homePlate">
            <a:avLst>
              <a:gd name="adj" fmla="val 18194"/>
            </a:avLst>
          </a:prstGeom>
          <a:solidFill>
            <a:srgbClr val="0066CC"/>
          </a:solidFill>
          <a:ln w="19050" algn="ctr">
            <a:solidFill>
              <a:srgbClr val="FFFFFF"/>
            </a:solidFill>
            <a:miter lim="800000"/>
            <a:headEnd/>
            <a:tailEnd/>
          </a:ln>
        </p:spPr>
        <p:txBody>
          <a:bodyPr lIns="0" tIns="0" rIns="0" bIns="0" anchor="ctr">
            <a:spAutoFit/>
          </a:bodyP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155" name="Oval 33"/>
          <p:cNvSpPr>
            <a:spLocks noChangeArrowheads="1"/>
          </p:cNvSpPr>
          <p:nvPr/>
        </p:nvSpPr>
        <p:spPr bwMode="gray">
          <a:xfrm>
            <a:off x="956966" y="2382739"/>
            <a:ext cx="340816" cy="258961"/>
          </a:xfrm>
          <a:prstGeom prst="ellipse">
            <a:avLst/>
          </a:prstGeom>
          <a:solidFill>
            <a:srgbClr val="0066CC"/>
          </a:solidFill>
          <a:ln w="12700">
            <a:solidFill>
              <a:srgbClr val="FFFFFF"/>
            </a:solidFill>
            <a:round/>
            <a:headEnd/>
            <a:tailEnd/>
          </a:ln>
        </p:spPr>
        <p:txBody>
          <a:bodyPr wrap="none" lIns="107765" tIns="53883" rIns="107765" bIns="53883" anchor="ctr"/>
          <a:lstStyle/>
          <a:p>
            <a:pPr algn="ctr" defTabSz="1077649">
              <a:defRPr/>
            </a:pPr>
            <a:r>
              <a:rPr lang="en-US" sz="1688" b="1" kern="0" dirty="0">
                <a:solidFill>
                  <a:srgbClr val="FFFFFF"/>
                </a:solidFill>
                <a:latin typeface="Arial" charset="0"/>
              </a:rPr>
              <a:t>1</a:t>
            </a:r>
          </a:p>
        </p:txBody>
      </p:sp>
      <p:sp>
        <p:nvSpPr>
          <p:cNvPr id="80902"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0903" name="TextBox 4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Key Milestones of the PhD programme</a:t>
            </a:r>
          </a:p>
        </p:txBody>
      </p:sp>
      <p:sp>
        <p:nvSpPr>
          <p:cNvPr id="80904" name="TextBox 4"/>
          <p:cNvSpPr txBox="1">
            <a:spLocks noChangeArrowheads="1"/>
          </p:cNvSpPr>
          <p:nvPr/>
        </p:nvSpPr>
        <p:spPr bwMode="auto">
          <a:xfrm>
            <a:off x="785813" y="3321844"/>
            <a:ext cx="10301883" cy="247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marL="358775" indent="-358775">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pPr>
            <a:r>
              <a:rPr lang="en-US" altLang="en-US" sz="1688">
                <a:solidFill>
                  <a:schemeClr val="tx1"/>
                </a:solidFill>
                <a:cs typeface="Arial" panose="020B0604020202020204" pitchFamily="34" charset="0"/>
              </a:rPr>
              <a:t>Students need to present their proposal in front of a panel of examiners.</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Once students pass their PD, they will be able to proceed with their research project.</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Students can only undergo their PD in Year 1, Semester 3 onwards.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Students must complete their PD </a:t>
            </a:r>
            <a:r>
              <a:rPr lang="en-US" altLang="en-US" sz="1688" b="1" u="sng">
                <a:solidFill>
                  <a:schemeClr val="tx1"/>
                </a:solidFill>
                <a:cs typeface="Arial" panose="020B0604020202020204" pitchFamily="34" charset="0"/>
              </a:rPr>
              <a:t>at least two semesters</a:t>
            </a:r>
            <a:r>
              <a:rPr lang="en-US" altLang="en-US" sz="1688">
                <a:solidFill>
                  <a:schemeClr val="tx1"/>
                </a:solidFill>
                <a:cs typeface="Arial" panose="020B0604020202020204" pitchFamily="34" charset="0"/>
              </a:rPr>
              <a:t> before they intend to register for the Postgraduate Colloquium module. </a:t>
            </a:r>
          </a:p>
          <a:p>
            <a:pPr algn="just">
              <a:spcBef>
                <a:spcPct val="0"/>
              </a:spcBef>
              <a:buFontTx/>
              <a:buNone/>
            </a:pPr>
            <a:endParaRPr lang="en-US" altLang="en-US" sz="1875">
              <a:solidFill>
                <a:schemeClr val="tx1"/>
              </a:solidFill>
              <a:latin typeface="Arial" panose="020B0604020202020204" pitchFamily="34" charset="0"/>
              <a:cs typeface="Arial" panose="020B0604020202020204" pitchFamily="34" charset="0"/>
            </a:endParaRPr>
          </a:p>
        </p:txBody>
      </p:sp>
      <p:sp>
        <p:nvSpPr>
          <p:cNvPr id="80905" name="Down Arrow 1"/>
          <p:cNvSpPr>
            <a:spLocks noChangeArrowheads="1"/>
          </p:cNvSpPr>
          <p:nvPr/>
        </p:nvSpPr>
        <p:spPr bwMode="auto">
          <a:xfrm>
            <a:off x="1690687" y="1571625"/>
            <a:ext cx="690563" cy="1355825"/>
          </a:xfrm>
          <a:prstGeom prst="downArrow">
            <a:avLst>
              <a:gd name="adj1" fmla="val 50000"/>
              <a:gd name="adj2" fmla="val 4994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091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custDataLst>
              <p:tags r:id="rId1"/>
            </p:custDataLst>
          </p:nvPr>
        </p:nvSpPr>
        <p:spPr bwMode="gray">
          <a:xfrm>
            <a:off x="247055" y="1571625"/>
            <a:ext cx="11635383" cy="5124153"/>
          </a:xfrm>
          <a:prstGeom prst="rect">
            <a:avLst/>
          </a:prstGeom>
          <a:solidFill>
            <a:schemeClr val="bg2">
              <a:lumMod val="40000"/>
              <a:lumOff val="60000"/>
            </a:schemeClr>
          </a:solidFill>
          <a:ln w="19050" algn="ctr">
            <a:solidFill>
              <a:srgbClr val="C7E0FB"/>
            </a:solidFill>
            <a:miter lim="800000"/>
            <a:headEnd/>
            <a:tailEnd/>
          </a:ln>
        </p:spPr>
        <p:txBody>
          <a:bodyPr lIns="0" tIns="0" rIns="0" bIns="0" anchor="ctr"/>
          <a:lstStyle>
            <a:lvl1pPr defTabSz="1149350">
              <a:spcBef>
                <a:spcPct val="20000"/>
              </a:spcBef>
              <a:buChar char="•"/>
              <a:defRPr sz="4000">
                <a:solidFill>
                  <a:srgbClr val="000000"/>
                </a:solidFill>
                <a:latin typeface="Calibri" pitchFamily="34" charset="0"/>
                <a:ea typeface="ＭＳ Ｐゴシック" pitchFamily="34" charset="-128"/>
              </a:defRPr>
            </a:lvl1pPr>
            <a:lvl2pPr marL="933450" indent="-358775" defTabSz="1149350">
              <a:spcBef>
                <a:spcPct val="20000"/>
              </a:spcBef>
              <a:buChar char="–"/>
              <a:defRPr sz="3500">
                <a:solidFill>
                  <a:srgbClr val="000000"/>
                </a:solidFill>
                <a:latin typeface="Calibri" pitchFamily="34" charset="0"/>
                <a:ea typeface="ＭＳ Ｐゴシック" pitchFamily="34" charset="-128"/>
              </a:defRPr>
            </a:lvl2pPr>
            <a:lvl3pPr marL="1435100" indent="-285750" defTabSz="1149350">
              <a:spcBef>
                <a:spcPct val="20000"/>
              </a:spcBef>
              <a:buChar char="•"/>
              <a:defRPr sz="3000">
                <a:solidFill>
                  <a:srgbClr val="000000"/>
                </a:solidFill>
                <a:latin typeface="Calibri" pitchFamily="34" charset="0"/>
                <a:ea typeface="ＭＳ Ｐゴシック" pitchFamily="34" charset="-128"/>
              </a:defRPr>
            </a:lvl3pPr>
            <a:lvl4pPr marL="2009775" indent="-285750" defTabSz="1149350">
              <a:spcBef>
                <a:spcPct val="20000"/>
              </a:spcBef>
              <a:buChar char="–"/>
              <a:defRPr sz="2500">
                <a:solidFill>
                  <a:srgbClr val="000000"/>
                </a:solidFill>
                <a:latin typeface="Calibri" pitchFamily="34" charset="0"/>
                <a:ea typeface="ＭＳ Ｐゴシック" pitchFamily="34" charset="-128"/>
              </a:defRPr>
            </a:lvl4pPr>
            <a:lvl5pPr marL="2584450" indent="-285750" defTabSz="1149350">
              <a:spcBef>
                <a:spcPct val="20000"/>
              </a:spcBef>
              <a:buChar char="»"/>
              <a:defRPr sz="2500">
                <a:solidFill>
                  <a:srgbClr val="000000"/>
                </a:solidFill>
                <a:latin typeface="Calibri" pitchFamily="34" charset="0"/>
                <a:ea typeface="ＭＳ Ｐゴシック"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spcBef>
                <a:spcPct val="0"/>
              </a:spcBef>
              <a:buFontTx/>
              <a:buNone/>
              <a:defRPr/>
            </a:pPr>
            <a:endParaRPr lang="en-MY" altLang="en-US" sz="2156">
              <a:latin typeface="Arial" charset="0"/>
              <a:cs typeface="Arial" charset="0"/>
            </a:endParaRPr>
          </a:p>
        </p:txBody>
      </p:sp>
      <p:sp>
        <p:nvSpPr>
          <p:cNvPr id="135" name="Rectangle 6"/>
          <p:cNvSpPr>
            <a:spLocks noChangeArrowheads="1"/>
          </p:cNvSpPr>
          <p:nvPr/>
        </p:nvSpPr>
        <p:spPr bwMode="gray">
          <a:xfrm>
            <a:off x="1559719" y="1933278"/>
            <a:ext cx="7922122" cy="678656"/>
          </a:xfrm>
          <a:prstGeom prst="rect">
            <a:avLst/>
          </a:prstGeom>
          <a:solidFill>
            <a:srgbClr val="C7E0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1648" tIns="53883" rIns="53883" bIns="53883" anchor="ctr"/>
          <a:lstStyle/>
          <a:p>
            <a:pPr algn="ctr" defTabSz="1055198">
              <a:buClr>
                <a:srgbClr val="002960"/>
              </a:buClr>
              <a:defRPr/>
            </a:pPr>
            <a:r>
              <a:rPr lang="en-US" altLang="ja-JP" sz="2250" b="1" kern="0" dirty="0">
                <a:solidFill>
                  <a:schemeClr val="tx2"/>
                </a:solidFill>
              </a:rPr>
              <a:t>Postgraduate Colloquium </a:t>
            </a:r>
          </a:p>
        </p:txBody>
      </p:sp>
      <p:sp>
        <p:nvSpPr>
          <p:cNvPr id="81924" name="AutoShape 22"/>
          <p:cNvSpPr>
            <a:spLocks noChangeArrowheads="1"/>
          </p:cNvSpPr>
          <p:nvPr/>
        </p:nvSpPr>
        <p:spPr bwMode="gray">
          <a:xfrm rot="5400000">
            <a:off x="444996" y="2083660"/>
            <a:ext cx="1355825" cy="331757"/>
          </a:xfrm>
          <a:prstGeom prst="homePlate">
            <a:avLst>
              <a:gd name="adj" fmla="val 18194"/>
            </a:avLst>
          </a:prstGeom>
          <a:solidFill>
            <a:srgbClr val="0066CC"/>
          </a:solidFill>
          <a:ln w="19050" algn="ctr">
            <a:solidFill>
              <a:srgbClr val="FFFFFF"/>
            </a:solidFill>
            <a:miter lim="800000"/>
            <a:headEnd/>
            <a:tailEnd/>
          </a:ln>
        </p:spPr>
        <p:txBody>
          <a:bodyPr lIns="0" tIns="0" rIns="0" bIns="0" anchor="ctr">
            <a:spAutoFit/>
          </a:bodyP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155" name="Oval 33"/>
          <p:cNvSpPr>
            <a:spLocks noChangeArrowheads="1"/>
          </p:cNvSpPr>
          <p:nvPr/>
        </p:nvSpPr>
        <p:spPr bwMode="gray">
          <a:xfrm>
            <a:off x="956966" y="2382739"/>
            <a:ext cx="340816" cy="258961"/>
          </a:xfrm>
          <a:prstGeom prst="ellipse">
            <a:avLst/>
          </a:prstGeom>
          <a:solidFill>
            <a:srgbClr val="0066CC"/>
          </a:solidFill>
          <a:ln w="12700">
            <a:solidFill>
              <a:srgbClr val="FFFFFF"/>
            </a:solidFill>
            <a:round/>
            <a:headEnd/>
            <a:tailEnd/>
          </a:ln>
        </p:spPr>
        <p:txBody>
          <a:bodyPr wrap="none" lIns="107765" tIns="53883" rIns="107765" bIns="53883" anchor="ctr"/>
          <a:lstStyle/>
          <a:p>
            <a:pPr algn="ctr" defTabSz="1077649">
              <a:defRPr/>
            </a:pPr>
            <a:r>
              <a:rPr lang="en-US" sz="1688" b="1" kern="0" dirty="0">
                <a:solidFill>
                  <a:srgbClr val="FFFFFF"/>
                </a:solidFill>
                <a:latin typeface="Arial" charset="0"/>
              </a:rPr>
              <a:t>2</a:t>
            </a:r>
          </a:p>
        </p:txBody>
      </p:sp>
      <p:sp>
        <p:nvSpPr>
          <p:cNvPr id="81926"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1927" name="TextBox 4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Key Milestones of the PhD programme</a:t>
            </a:r>
          </a:p>
        </p:txBody>
      </p:sp>
      <p:sp>
        <p:nvSpPr>
          <p:cNvPr id="81928" name="TextBox 4"/>
          <p:cNvSpPr txBox="1">
            <a:spLocks noChangeArrowheads="1"/>
          </p:cNvSpPr>
          <p:nvPr/>
        </p:nvSpPr>
        <p:spPr bwMode="auto">
          <a:xfrm>
            <a:off x="785813" y="3321844"/>
            <a:ext cx="10525125" cy="36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marL="358775" indent="-358775">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pPr>
            <a:r>
              <a:rPr lang="en-US" altLang="en-US" sz="1500">
                <a:solidFill>
                  <a:schemeClr val="tx1"/>
                </a:solidFill>
                <a:cs typeface="Arial" panose="020B0604020202020204" pitchFamily="34" charset="0"/>
              </a:rPr>
              <a:t>The PG Colloquium is an event in which students must present the progress of their research in front of a panel of internal and external examiners.</a:t>
            </a:r>
          </a:p>
          <a:p>
            <a:pPr algn="just">
              <a:spcBef>
                <a:spcPct val="0"/>
              </a:spcBef>
            </a:pPr>
            <a:endParaRPr lang="en-US" altLang="en-US" sz="1500">
              <a:solidFill>
                <a:schemeClr val="tx1"/>
              </a:solidFill>
              <a:cs typeface="Arial" panose="020B0604020202020204" pitchFamily="34" charset="0"/>
            </a:endParaRPr>
          </a:p>
          <a:p>
            <a:pPr algn="just">
              <a:spcBef>
                <a:spcPct val="0"/>
              </a:spcBef>
            </a:pPr>
            <a:r>
              <a:rPr lang="en-US" altLang="en-US" sz="1500">
                <a:solidFill>
                  <a:schemeClr val="tx1"/>
                </a:solidFill>
                <a:cs typeface="Arial" panose="020B0604020202020204" pitchFamily="34" charset="0"/>
              </a:rPr>
              <a:t>The panel will then grade the students for their presentation and provide feedback to the students on ways to improve their research.</a:t>
            </a:r>
          </a:p>
          <a:p>
            <a:pPr algn="just">
              <a:spcBef>
                <a:spcPct val="0"/>
              </a:spcBef>
            </a:pPr>
            <a:endParaRPr lang="en-US" altLang="en-US" sz="1500">
              <a:solidFill>
                <a:schemeClr val="tx1"/>
              </a:solidFill>
              <a:cs typeface="Arial" panose="020B0604020202020204" pitchFamily="34" charset="0"/>
            </a:endParaRPr>
          </a:p>
          <a:p>
            <a:pPr algn="just">
              <a:spcBef>
                <a:spcPct val="0"/>
              </a:spcBef>
            </a:pPr>
            <a:r>
              <a:rPr lang="en-US" altLang="en-US" sz="1500">
                <a:solidFill>
                  <a:schemeClr val="tx1"/>
                </a:solidFill>
                <a:cs typeface="Arial" panose="020B0604020202020204" pitchFamily="34" charset="0"/>
              </a:rPr>
              <a:t>After the colloquium, students will have to submit a reflective report to the PG Colloquium coordinator. </a:t>
            </a:r>
          </a:p>
          <a:p>
            <a:pPr algn="just">
              <a:spcBef>
                <a:spcPct val="0"/>
              </a:spcBef>
            </a:pPr>
            <a:endParaRPr lang="en-US" altLang="en-US" sz="1500">
              <a:solidFill>
                <a:schemeClr val="tx1"/>
              </a:solidFill>
              <a:cs typeface="Arial" panose="020B0604020202020204" pitchFamily="34" charset="0"/>
            </a:endParaRPr>
          </a:p>
          <a:p>
            <a:pPr algn="just">
              <a:spcBef>
                <a:spcPct val="0"/>
              </a:spcBef>
            </a:pPr>
            <a:r>
              <a:rPr lang="en-US" altLang="en-US" sz="1500">
                <a:solidFill>
                  <a:schemeClr val="tx1"/>
                </a:solidFill>
                <a:cs typeface="Arial" panose="020B0604020202020204" pitchFamily="34" charset="0"/>
              </a:rPr>
              <a:t>Students will be graded for this module based on their presentation and the reflective report that is submitted after the colloquium. </a:t>
            </a:r>
          </a:p>
          <a:p>
            <a:pPr algn="just">
              <a:spcBef>
                <a:spcPct val="0"/>
              </a:spcBef>
              <a:buFontTx/>
              <a:buNone/>
            </a:pPr>
            <a:endParaRPr lang="en-US" altLang="en-US" sz="1500">
              <a:solidFill>
                <a:schemeClr val="tx1"/>
              </a:solidFill>
              <a:cs typeface="Arial" panose="020B0604020202020204" pitchFamily="34" charset="0"/>
            </a:endParaRPr>
          </a:p>
          <a:p>
            <a:pPr algn="just">
              <a:spcBef>
                <a:spcPct val="0"/>
              </a:spcBef>
            </a:pPr>
            <a:r>
              <a:rPr lang="en-US" altLang="en-US" sz="1500">
                <a:solidFill>
                  <a:schemeClr val="tx1"/>
                </a:solidFill>
                <a:cs typeface="Arial" panose="020B0604020202020204" pitchFamily="34" charset="0"/>
              </a:rPr>
              <a:t>Students can only register for the PG Colloquium from Year 2. Semester 1 onwards.</a:t>
            </a:r>
          </a:p>
          <a:p>
            <a:pPr algn="just">
              <a:spcBef>
                <a:spcPct val="0"/>
              </a:spcBef>
              <a:buFontTx/>
              <a:buNone/>
            </a:pPr>
            <a:endParaRPr lang="en-US" altLang="en-US" sz="1500">
              <a:solidFill>
                <a:schemeClr val="tx1"/>
              </a:solidFill>
              <a:cs typeface="Arial" panose="020B0604020202020204" pitchFamily="34" charset="0"/>
            </a:endParaRPr>
          </a:p>
          <a:p>
            <a:pPr algn="just">
              <a:spcBef>
                <a:spcPct val="0"/>
              </a:spcBef>
            </a:pPr>
            <a:r>
              <a:rPr lang="en-US" altLang="en-US" sz="1500">
                <a:solidFill>
                  <a:schemeClr val="tx1"/>
                </a:solidFill>
                <a:cs typeface="Arial" panose="020B0604020202020204" pitchFamily="34" charset="0"/>
              </a:rPr>
              <a:t>Students must complete the PG Colloquium module </a:t>
            </a:r>
            <a:r>
              <a:rPr lang="en-US" altLang="en-US" sz="1500" b="1" u="sng">
                <a:solidFill>
                  <a:schemeClr val="tx1"/>
                </a:solidFill>
                <a:cs typeface="Arial" panose="020B0604020202020204" pitchFamily="34" charset="0"/>
              </a:rPr>
              <a:t>at least one semester before </a:t>
            </a:r>
            <a:r>
              <a:rPr lang="en-US" altLang="en-US" sz="1500">
                <a:solidFill>
                  <a:schemeClr val="tx1"/>
                </a:solidFill>
                <a:cs typeface="Arial" panose="020B0604020202020204" pitchFamily="34" charset="0"/>
              </a:rPr>
              <a:t>intend to undergo their Pre-Viva.</a:t>
            </a:r>
          </a:p>
          <a:p>
            <a:pPr algn="just">
              <a:spcBef>
                <a:spcPct val="0"/>
              </a:spcBef>
              <a:buFontTx/>
              <a:buNone/>
            </a:pPr>
            <a:endParaRPr lang="en-US" altLang="en-US" sz="1875">
              <a:solidFill>
                <a:schemeClr val="tx1"/>
              </a:solidFill>
              <a:latin typeface="Arial" panose="020B0604020202020204" pitchFamily="34" charset="0"/>
              <a:cs typeface="Arial" panose="020B0604020202020204" pitchFamily="34" charset="0"/>
            </a:endParaRPr>
          </a:p>
        </p:txBody>
      </p:sp>
      <p:sp>
        <p:nvSpPr>
          <p:cNvPr id="81929" name="Down Arrow 1"/>
          <p:cNvSpPr>
            <a:spLocks noChangeArrowheads="1"/>
          </p:cNvSpPr>
          <p:nvPr/>
        </p:nvSpPr>
        <p:spPr bwMode="auto">
          <a:xfrm>
            <a:off x="1690687" y="1571625"/>
            <a:ext cx="690563" cy="1355825"/>
          </a:xfrm>
          <a:prstGeom prst="downArrow">
            <a:avLst>
              <a:gd name="adj1" fmla="val 50000"/>
              <a:gd name="adj2" fmla="val 4994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3767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custDataLst>
              <p:tags r:id="rId1"/>
            </p:custDataLst>
          </p:nvPr>
        </p:nvSpPr>
        <p:spPr bwMode="gray">
          <a:xfrm>
            <a:off x="247055" y="1571625"/>
            <a:ext cx="11635383" cy="5124153"/>
          </a:xfrm>
          <a:prstGeom prst="rect">
            <a:avLst/>
          </a:prstGeom>
          <a:solidFill>
            <a:schemeClr val="bg2">
              <a:lumMod val="40000"/>
              <a:lumOff val="60000"/>
            </a:schemeClr>
          </a:solidFill>
          <a:ln w="19050" algn="ctr">
            <a:solidFill>
              <a:srgbClr val="C7E0FB"/>
            </a:solidFill>
            <a:miter lim="800000"/>
            <a:headEnd/>
            <a:tailEnd/>
          </a:ln>
        </p:spPr>
        <p:txBody>
          <a:bodyPr lIns="0" tIns="0" rIns="0" bIns="0" anchor="ctr"/>
          <a:lstStyle>
            <a:lvl1pPr defTabSz="1149350">
              <a:spcBef>
                <a:spcPct val="20000"/>
              </a:spcBef>
              <a:buChar char="•"/>
              <a:defRPr sz="4000">
                <a:solidFill>
                  <a:srgbClr val="000000"/>
                </a:solidFill>
                <a:latin typeface="Calibri" pitchFamily="34" charset="0"/>
                <a:ea typeface="ＭＳ Ｐゴシック" pitchFamily="34" charset="-128"/>
              </a:defRPr>
            </a:lvl1pPr>
            <a:lvl2pPr marL="933450" indent="-358775" defTabSz="1149350">
              <a:spcBef>
                <a:spcPct val="20000"/>
              </a:spcBef>
              <a:buChar char="–"/>
              <a:defRPr sz="3500">
                <a:solidFill>
                  <a:srgbClr val="000000"/>
                </a:solidFill>
                <a:latin typeface="Calibri" pitchFamily="34" charset="0"/>
                <a:ea typeface="ＭＳ Ｐゴシック" pitchFamily="34" charset="-128"/>
              </a:defRPr>
            </a:lvl2pPr>
            <a:lvl3pPr marL="1435100" indent="-285750" defTabSz="1149350">
              <a:spcBef>
                <a:spcPct val="20000"/>
              </a:spcBef>
              <a:buChar char="•"/>
              <a:defRPr sz="3000">
                <a:solidFill>
                  <a:srgbClr val="000000"/>
                </a:solidFill>
                <a:latin typeface="Calibri" pitchFamily="34" charset="0"/>
                <a:ea typeface="ＭＳ Ｐゴシック" pitchFamily="34" charset="-128"/>
              </a:defRPr>
            </a:lvl3pPr>
            <a:lvl4pPr marL="2009775" indent="-285750" defTabSz="1149350">
              <a:spcBef>
                <a:spcPct val="20000"/>
              </a:spcBef>
              <a:buChar char="–"/>
              <a:defRPr sz="2500">
                <a:solidFill>
                  <a:srgbClr val="000000"/>
                </a:solidFill>
                <a:latin typeface="Calibri" pitchFamily="34" charset="0"/>
                <a:ea typeface="ＭＳ Ｐゴシック" pitchFamily="34" charset="-128"/>
              </a:defRPr>
            </a:lvl4pPr>
            <a:lvl5pPr marL="2584450" indent="-285750" defTabSz="1149350">
              <a:spcBef>
                <a:spcPct val="20000"/>
              </a:spcBef>
              <a:buChar char="»"/>
              <a:defRPr sz="2500">
                <a:solidFill>
                  <a:srgbClr val="000000"/>
                </a:solidFill>
                <a:latin typeface="Calibri" pitchFamily="34" charset="0"/>
                <a:ea typeface="ＭＳ Ｐゴシック"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spcBef>
                <a:spcPct val="0"/>
              </a:spcBef>
              <a:buFontTx/>
              <a:buNone/>
              <a:defRPr/>
            </a:pPr>
            <a:endParaRPr lang="en-MY" altLang="en-US" sz="2156">
              <a:latin typeface="Arial" charset="0"/>
              <a:cs typeface="Arial" charset="0"/>
            </a:endParaRPr>
          </a:p>
        </p:txBody>
      </p:sp>
      <p:sp>
        <p:nvSpPr>
          <p:cNvPr id="135" name="Rectangle 6"/>
          <p:cNvSpPr>
            <a:spLocks noChangeArrowheads="1"/>
          </p:cNvSpPr>
          <p:nvPr/>
        </p:nvSpPr>
        <p:spPr bwMode="gray">
          <a:xfrm>
            <a:off x="1559719" y="1933278"/>
            <a:ext cx="7922122" cy="678656"/>
          </a:xfrm>
          <a:prstGeom prst="rect">
            <a:avLst/>
          </a:prstGeom>
          <a:solidFill>
            <a:srgbClr val="C7E0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1648" tIns="53883" rIns="53883" bIns="53883" anchor="ctr"/>
          <a:lstStyle/>
          <a:p>
            <a:pPr algn="ctr" defTabSz="1055198">
              <a:buClr>
                <a:srgbClr val="002960"/>
              </a:buClr>
              <a:defRPr/>
            </a:pPr>
            <a:r>
              <a:rPr lang="en-US" altLang="ja-JP" sz="2250" b="1" kern="0" dirty="0">
                <a:solidFill>
                  <a:schemeClr val="tx2"/>
                </a:solidFill>
              </a:rPr>
              <a:t>Pre-Viva</a:t>
            </a:r>
          </a:p>
        </p:txBody>
      </p:sp>
      <p:sp>
        <p:nvSpPr>
          <p:cNvPr id="82948" name="AutoShape 22"/>
          <p:cNvSpPr>
            <a:spLocks noChangeArrowheads="1"/>
          </p:cNvSpPr>
          <p:nvPr/>
        </p:nvSpPr>
        <p:spPr bwMode="gray">
          <a:xfrm rot="5400000">
            <a:off x="444996" y="2083660"/>
            <a:ext cx="1355825" cy="331757"/>
          </a:xfrm>
          <a:prstGeom prst="homePlate">
            <a:avLst>
              <a:gd name="adj" fmla="val 18194"/>
            </a:avLst>
          </a:prstGeom>
          <a:solidFill>
            <a:srgbClr val="0066CC"/>
          </a:solidFill>
          <a:ln w="19050" algn="ctr">
            <a:solidFill>
              <a:srgbClr val="FFFFFF"/>
            </a:solidFill>
            <a:miter lim="800000"/>
            <a:headEnd/>
            <a:tailEnd/>
          </a:ln>
        </p:spPr>
        <p:txBody>
          <a:bodyPr lIns="0" tIns="0" rIns="0" bIns="0" anchor="ctr">
            <a:spAutoFit/>
          </a:bodyP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155" name="Oval 33"/>
          <p:cNvSpPr>
            <a:spLocks noChangeArrowheads="1"/>
          </p:cNvSpPr>
          <p:nvPr/>
        </p:nvSpPr>
        <p:spPr bwMode="gray">
          <a:xfrm>
            <a:off x="956966" y="2382739"/>
            <a:ext cx="340816" cy="258961"/>
          </a:xfrm>
          <a:prstGeom prst="ellipse">
            <a:avLst/>
          </a:prstGeom>
          <a:solidFill>
            <a:srgbClr val="0066CC"/>
          </a:solidFill>
          <a:ln w="12700">
            <a:solidFill>
              <a:srgbClr val="FFFFFF"/>
            </a:solidFill>
            <a:round/>
            <a:headEnd/>
            <a:tailEnd/>
          </a:ln>
        </p:spPr>
        <p:txBody>
          <a:bodyPr wrap="none" lIns="107765" tIns="53883" rIns="107765" bIns="53883" anchor="ctr"/>
          <a:lstStyle/>
          <a:p>
            <a:pPr algn="ctr" defTabSz="1077649">
              <a:defRPr/>
            </a:pPr>
            <a:r>
              <a:rPr lang="en-US" sz="1688" b="1" kern="0" dirty="0">
                <a:solidFill>
                  <a:srgbClr val="FFFFFF"/>
                </a:solidFill>
                <a:latin typeface="Arial" charset="0"/>
              </a:rPr>
              <a:t>3</a:t>
            </a:r>
          </a:p>
        </p:txBody>
      </p:sp>
      <p:sp>
        <p:nvSpPr>
          <p:cNvPr id="82950"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2951" name="TextBox 4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Key Milestones of the PhD programme</a:t>
            </a:r>
          </a:p>
        </p:txBody>
      </p:sp>
      <p:sp>
        <p:nvSpPr>
          <p:cNvPr id="82952" name="TextBox 4"/>
          <p:cNvSpPr txBox="1">
            <a:spLocks noChangeArrowheads="1"/>
          </p:cNvSpPr>
          <p:nvPr/>
        </p:nvSpPr>
        <p:spPr bwMode="auto">
          <a:xfrm>
            <a:off x="785813" y="3321844"/>
            <a:ext cx="10301883" cy="299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marL="358775" indent="-358775">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pPr>
            <a:r>
              <a:rPr lang="en-US" altLang="en-US" sz="1688">
                <a:solidFill>
                  <a:schemeClr val="tx1"/>
                </a:solidFill>
                <a:cs typeface="Arial" panose="020B0604020202020204" pitchFamily="34" charset="0"/>
              </a:rPr>
              <a:t>The Pre-viva is a mock Viva-voce session.</a:t>
            </a:r>
          </a:p>
          <a:p>
            <a:pPr algn="just">
              <a:spcBef>
                <a:spcPct val="0"/>
              </a:spcBef>
              <a:buFontTx/>
              <a:buNone/>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Once students have completed their thesis, they will need to present the findings of their entire research project in front of a panel of internal examiners.</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The panel will evaluate the quality of the student’s work and assess the readiness of the student to undergo the Viva-voce. </a:t>
            </a:r>
          </a:p>
          <a:p>
            <a:pPr algn="just">
              <a:spcBef>
                <a:spcPct val="0"/>
              </a:spcBef>
              <a:buFontTx/>
              <a:buNone/>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Students must undergo </a:t>
            </a:r>
            <a:r>
              <a:rPr lang="en-US" altLang="en-US" sz="1688" u="sng">
                <a:solidFill>
                  <a:schemeClr val="tx1"/>
                </a:solidFill>
                <a:cs typeface="Arial" panose="020B0604020202020204" pitchFamily="34" charset="0"/>
              </a:rPr>
              <a:t>AND</a:t>
            </a:r>
            <a:r>
              <a:rPr lang="en-US" altLang="en-US" sz="1688">
                <a:solidFill>
                  <a:schemeClr val="tx1"/>
                </a:solidFill>
                <a:cs typeface="Arial" panose="020B0604020202020204" pitchFamily="34" charset="0"/>
              </a:rPr>
              <a:t> pass their Pre-viva </a:t>
            </a:r>
            <a:r>
              <a:rPr lang="en-US" altLang="en-US" sz="1688" b="1" u="sng">
                <a:solidFill>
                  <a:schemeClr val="tx1"/>
                </a:solidFill>
                <a:cs typeface="Arial" panose="020B0604020202020204" pitchFamily="34" charset="0"/>
              </a:rPr>
              <a:t>at least three (3) months</a:t>
            </a:r>
            <a:r>
              <a:rPr lang="en-US" altLang="en-US" sz="1688">
                <a:solidFill>
                  <a:schemeClr val="tx1"/>
                </a:solidFill>
                <a:cs typeface="Arial" panose="020B0604020202020204" pitchFamily="34" charset="0"/>
              </a:rPr>
              <a:t> before they intend to submit their complete thesis to the faculty.  </a:t>
            </a:r>
          </a:p>
          <a:p>
            <a:pPr algn="just">
              <a:spcBef>
                <a:spcPct val="0"/>
              </a:spcBef>
              <a:buFontTx/>
              <a:buNone/>
            </a:pPr>
            <a:endParaRPr lang="en-US" altLang="en-US" sz="1875">
              <a:solidFill>
                <a:schemeClr val="tx1"/>
              </a:solidFill>
              <a:latin typeface="Arial" panose="020B0604020202020204" pitchFamily="34" charset="0"/>
              <a:cs typeface="Arial" panose="020B0604020202020204" pitchFamily="34" charset="0"/>
            </a:endParaRPr>
          </a:p>
        </p:txBody>
      </p:sp>
      <p:sp>
        <p:nvSpPr>
          <p:cNvPr id="82953" name="Down Arrow 1"/>
          <p:cNvSpPr>
            <a:spLocks noChangeArrowheads="1"/>
          </p:cNvSpPr>
          <p:nvPr/>
        </p:nvSpPr>
        <p:spPr bwMode="auto">
          <a:xfrm>
            <a:off x="1690687" y="1571625"/>
            <a:ext cx="690563" cy="1355825"/>
          </a:xfrm>
          <a:prstGeom prst="downArrow">
            <a:avLst>
              <a:gd name="adj1" fmla="val 50000"/>
              <a:gd name="adj2" fmla="val 4994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3543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custDataLst>
              <p:tags r:id="rId1"/>
            </p:custDataLst>
          </p:nvPr>
        </p:nvSpPr>
        <p:spPr bwMode="gray">
          <a:xfrm>
            <a:off x="218778" y="1571625"/>
            <a:ext cx="11663660" cy="5124153"/>
          </a:xfrm>
          <a:prstGeom prst="rect">
            <a:avLst/>
          </a:prstGeom>
          <a:solidFill>
            <a:schemeClr val="bg2">
              <a:lumMod val="40000"/>
              <a:lumOff val="60000"/>
            </a:schemeClr>
          </a:solidFill>
          <a:ln w="19050" algn="ctr">
            <a:solidFill>
              <a:srgbClr val="C7E0FB"/>
            </a:solidFill>
            <a:miter lim="800000"/>
            <a:headEnd/>
            <a:tailEnd/>
          </a:ln>
        </p:spPr>
        <p:txBody>
          <a:bodyPr lIns="0" tIns="0" rIns="0" bIns="0" anchor="ctr"/>
          <a:lstStyle>
            <a:lvl1pPr defTabSz="1149350">
              <a:spcBef>
                <a:spcPct val="20000"/>
              </a:spcBef>
              <a:buChar char="•"/>
              <a:defRPr sz="4000">
                <a:solidFill>
                  <a:srgbClr val="000000"/>
                </a:solidFill>
                <a:latin typeface="Calibri" pitchFamily="34" charset="0"/>
                <a:ea typeface="ＭＳ Ｐゴシック" pitchFamily="34" charset="-128"/>
              </a:defRPr>
            </a:lvl1pPr>
            <a:lvl2pPr marL="933450" indent="-358775" defTabSz="1149350">
              <a:spcBef>
                <a:spcPct val="20000"/>
              </a:spcBef>
              <a:buChar char="–"/>
              <a:defRPr sz="3500">
                <a:solidFill>
                  <a:srgbClr val="000000"/>
                </a:solidFill>
                <a:latin typeface="Calibri" pitchFamily="34" charset="0"/>
                <a:ea typeface="ＭＳ Ｐゴシック" pitchFamily="34" charset="-128"/>
              </a:defRPr>
            </a:lvl2pPr>
            <a:lvl3pPr marL="1435100" indent="-285750" defTabSz="1149350">
              <a:spcBef>
                <a:spcPct val="20000"/>
              </a:spcBef>
              <a:buChar char="•"/>
              <a:defRPr sz="3000">
                <a:solidFill>
                  <a:srgbClr val="000000"/>
                </a:solidFill>
                <a:latin typeface="Calibri" pitchFamily="34" charset="0"/>
                <a:ea typeface="ＭＳ Ｐゴシック" pitchFamily="34" charset="-128"/>
              </a:defRPr>
            </a:lvl3pPr>
            <a:lvl4pPr marL="2009775" indent="-285750" defTabSz="1149350">
              <a:spcBef>
                <a:spcPct val="20000"/>
              </a:spcBef>
              <a:buChar char="–"/>
              <a:defRPr sz="2500">
                <a:solidFill>
                  <a:srgbClr val="000000"/>
                </a:solidFill>
                <a:latin typeface="Calibri" pitchFamily="34" charset="0"/>
                <a:ea typeface="ＭＳ Ｐゴシック" pitchFamily="34" charset="-128"/>
              </a:defRPr>
            </a:lvl4pPr>
            <a:lvl5pPr marL="2584450" indent="-285750" defTabSz="1149350">
              <a:spcBef>
                <a:spcPct val="20000"/>
              </a:spcBef>
              <a:buChar char="»"/>
              <a:defRPr sz="2500">
                <a:solidFill>
                  <a:srgbClr val="000000"/>
                </a:solidFill>
                <a:latin typeface="Calibri" pitchFamily="34" charset="0"/>
                <a:ea typeface="ＭＳ Ｐゴシック"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spcBef>
                <a:spcPct val="0"/>
              </a:spcBef>
              <a:buFontTx/>
              <a:buNone/>
              <a:defRPr/>
            </a:pPr>
            <a:endParaRPr lang="en-MY" altLang="en-US" sz="2156">
              <a:latin typeface="Arial" charset="0"/>
              <a:cs typeface="Arial" charset="0"/>
            </a:endParaRPr>
          </a:p>
        </p:txBody>
      </p:sp>
      <p:sp>
        <p:nvSpPr>
          <p:cNvPr id="135" name="Rectangle 6"/>
          <p:cNvSpPr>
            <a:spLocks noChangeArrowheads="1"/>
          </p:cNvSpPr>
          <p:nvPr/>
        </p:nvSpPr>
        <p:spPr bwMode="gray">
          <a:xfrm>
            <a:off x="1559719" y="1933278"/>
            <a:ext cx="7922122" cy="678656"/>
          </a:xfrm>
          <a:prstGeom prst="rect">
            <a:avLst/>
          </a:prstGeom>
          <a:solidFill>
            <a:srgbClr val="C7E0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1648" tIns="53883" rIns="53883" bIns="53883" anchor="ctr"/>
          <a:lstStyle/>
          <a:p>
            <a:pPr algn="ctr" defTabSz="1055198">
              <a:buClr>
                <a:srgbClr val="002960"/>
              </a:buClr>
              <a:defRPr/>
            </a:pPr>
            <a:r>
              <a:rPr lang="en-US" altLang="ja-JP" sz="2250" b="1" kern="0" dirty="0">
                <a:solidFill>
                  <a:schemeClr val="tx2"/>
                </a:solidFill>
              </a:rPr>
              <a:t>Post-Viva</a:t>
            </a:r>
          </a:p>
        </p:txBody>
      </p:sp>
      <p:sp>
        <p:nvSpPr>
          <p:cNvPr id="83972" name="AutoShape 22"/>
          <p:cNvSpPr>
            <a:spLocks noChangeArrowheads="1"/>
          </p:cNvSpPr>
          <p:nvPr/>
        </p:nvSpPr>
        <p:spPr bwMode="gray">
          <a:xfrm rot="5400000">
            <a:off x="444996" y="2083660"/>
            <a:ext cx="1355825" cy="331757"/>
          </a:xfrm>
          <a:prstGeom prst="homePlate">
            <a:avLst>
              <a:gd name="adj" fmla="val 18194"/>
            </a:avLst>
          </a:prstGeom>
          <a:solidFill>
            <a:srgbClr val="0066CC"/>
          </a:solidFill>
          <a:ln w="19050" algn="ctr">
            <a:solidFill>
              <a:srgbClr val="FFFFFF"/>
            </a:solidFill>
            <a:miter lim="800000"/>
            <a:headEnd/>
            <a:tailEnd/>
          </a:ln>
        </p:spPr>
        <p:txBody>
          <a:bodyPr lIns="0" tIns="0" rIns="0" bIns="0" anchor="ctr">
            <a:spAutoFit/>
          </a:bodyP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155" name="Oval 33"/>
          <p:cNvSpPr>
            <a:spLocks noChangeArrowheads="1"/>
          </p:cNvSpPr>
          <p:nvPr/>
        </p:nvSpPr>
        <p:spPr bwMode="gray">
          <a:xfrm>
            <a:off x="956966" y="2382739"/>
            <a:ext cx="340816" cy="258961"/>
          </a:xfrm>
          <a:prstGeom prst="ellipse">
            <a:avLst/>
          </a:prstGeom>
          <a:solidFill>
            <a:srgbClr val="0066CC"/>
          </a:solidFill>
          <a:ln w="12700">
            <a:solidFill>
              <a:srgbClr val="FFFFFF"/>
            </a:solidFill>
            <a:round/>
            <a:headEnd/>
            <a:tailEnd/>
          </a:ln>
        </p:spPr>
        <p:txBody>
          <a:bodyPr wrap="none" lIns="107765" tIns="53883" rIns="107765" bIns="53883" anchor="ctr"/>
          <a:lstStyle/>
          <a:p>
            <a:pPr algn="ctr" defTabSz="1077649">
              <a:defRPr/>
            </a:pPr>
            <a:r>
              <a:rPr lang="en-US" sz="1688" b="1" kern="0" dirty="0">
                <a:solidFill>
                  <a:srgbClr val="FFFFFF"/>
                </a:solidFill>
                <a:latin typeface="Arial" charset="0"/>
              </a:rPr>
              <a:t>4</a:t>
            </a:r>
          </a:p>
        </p:txBody>
      </p:sp>
      <p:sp>
        <p:nvSpPr>
          <p:cNvPr id="83974"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3975" name="TextBox 4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Key Milestones of the PhD programme</a:t>
            </a:r>
          </a:p>
        </p:txBody>
      </p:sp>
      <p:sp>
        <p:nvSpPr>
          <p:cNvPr id="83976" name="TextBox 4"/>
          <p:cNvSpPr txBox="1">
            <a:spLocks noChangeArrowheads="1"/>
          </p:cNvSpPr>
          <p:nvPr/>
        </p:nvSpPr>
        <p:spPr bwMode="auto">
          <a:xfrm>
            <a:off x="785813" y="3321844"/>
            <a:ext cx="10301883" cy="3485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marL="358775" indent="-358775">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pPr>
            <a:r>
              <a:rPr lang="en-US" altLang="en-US" sz="1688">
                <a:solidFill>
                  <a:schemeClr val="tx1"/>
                </a:solidFill>
                <a:cs typeface="Arial" panose="020B0604020202020204" pitchFamily="34" charset="0"/>
              </a:rPr>
              <a:t>Once the internal examiners have given their approval of the student’s research, the student will need to make corrections to their thesis in accordance with the recommendations of the panel.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After that, students will need to submit their thesis to the faculty.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The faculty will then find suitable internal and external examiners for the student’s thesis.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If a student does not pass the Pre-Viva, the student would have to re-work their thesis according to the recommendations of the panel, resubmit the thesis to the panel, and subsequently undergo another session of Pre-Viva.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This process will have to be repeated until the student passes the Pre-viva. </a:t>
            </a:r>
          </a:p>
          <a:p>
            <a:pPr algn="just">
              <a:spcBef>
                <a:spcPct val="0"/>
              </a:spcBef>
              <a:buFontTx/>
              <a:buNone/>
            </a:pPr>
            <a:endParaRPr lang="en-US" altLang="en-US" sz="1688">
              <a:solidFill>
                <a:schemeClr val="tx1"/>
              </a:solidFill>
              <a:cs typeface="Arial" panose="020B0604020202020204" pitchFamily="34" charset="0"/>
            </a:endParaRPr>
          </a:p>
        </p:txBody>
      </p:sp>
      <p:sp>
        <p:nvSpPr>
          <p:cNvPr id="83977" name="Down Arrow 1"/>
          <p:cNvSpPr>
            <a:spLocks noChangeArrowheads="1"/>
          </p:cNvSpPr>
          <p:nvPr/>
        </p:nvSpPr>
        <p:spPr bwMode="auto">
          <a:xfrm>
            <a:off x="1690687" y="1571625"/>
            <a:ext cx="690563" cy="1355825"/>
          </a:xfrm>
          <a:prstGeom prst="downArrow">
            <a:avLst>
              <a:gd name="adj1" fmla="val 50000"/>
              <a:gd name="adj2" fmla="val 4994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2841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custDataLst>
              <p:tags r:id="rId1"/>
            </p:custDataLst>
          </p:nvPr>
        </p:nvSpPr>
        <p:spPr bwMode="gray">
          <a:xfrm>
            <a:off x="247055" y="1571625"/>
            <a:ext cx="11635383" cy="5124153"/>
          </a:xfrm>
          <a:prstGeom prst="rect">
            <a:avLst/>
          </a:prstGeom>
          <a:solidFill>
            <a:schemeClr val="bg2">
              <a:lumMod val="40000"/>
              <a:lumOff val="60000"/>
            </a:schemeClr>
          </a:solidFill>
          <a:ln w="19050" algn="ctr">
            <a:solidFill>
              <a:srgbClr val="C7E0FB"/>
            </a:solidFill>
            <a:miter lim="800000"/>
            <a:headEnd/>
            <a:tailEnd/>
          </a:ln>
        </p:spPr>
        <p:txBody>
          <a:bodyPr lIns="0" tIns="0" rIns="0" bIns="0" anchor="ctr"/>
          <a:lstStyle>
            <a:lvl1pPr defTabSz="1149350">
              <a:spcBef>
                <a:spcPct val="20000"/>
              </a:spcBef>
              <a:buChar char="•"/>
              <a:defRPr sz="4000">
                <a:solidFill>
                  <a:srgbClr val="000000"/>
                </a:solidFill>
                <a:latin typeface="Calibri" pitchFamily="34" charset="0"/>
                <a:ea typeface="ＭＳ Ｐゴシック" pitchFamily="34" charset="-128"/>
              </a:defRPr>
            </a:lvl1pPr>
            <a:lvl2pPr marL="933450" indent="-358775" defTabSz="1149350">
              <a:spcBef>
                <a:spcPct val="20000"/>
              </a:spcBef>
              <a:buChar char="–"/>
              <a:defRPr sz="3500">
                <a:solidFill>
                  <a:srgbClr val="000000"/>
                </a:solidFill>
                <a:latin typeface="Calibri" pitchFamily="34" charset="0"/>
                <a:ea typeface="ＭＳ Ｐゴシック" pitchFamily="34" charset="-128"/>
              </a:defRPr>
            </a:lvl2pPr>
            <a:lvl3pPr marL="1435100" indent="-285750" defTabSz="1149350">
              <a:spcBef>
                <a:spcPct val="20000"/>
              </a:spcBef>
              <a:buChar char="•"/>
              <a:defRPr sz="3000">
                <a:solidFill>
                  <a:srgbClr val="000000"/>
                </a:solidFill>
                <a:latin typeface="Calibri" pitchFamily="34" charset="0"/>
                <a:ea typeface="ＭＳ Ｐゴシック" pitchFamily="34" charset="-128"/>
              </a:defRPr>
            </a:lvl3pPr>
            <a:lvl4pPr marL="2009775" indent="-285750" defTabSz="1149350">
              <a:spcBef>
                <a:spcPct val="20000"/>
              </a:spcBef>
              <a:buChar char="–"/>
              <a:defRPr sz="2500">
                <a:solidFill>
                  <a:srgbClr val="000000"/>
                </a:solidFill>
                <a:latin typeface="Calibri" pitchFamily="34" charset="0"/>
                <a:ea typeface="ＭＳ Ｐゴシック" pitchFamily="34" charset="-128"/>
              </a:defRPr>
            </a:lvl4pPr>
            <a:lvl5pPr marL="2584450" indent="-285750" defTabSz="1149350">
              <a:spcBef>
                <a:spcPct val="20000"/>
              </a:spcBef>
              <a:buChar char="»"/>
              <a:defRPr sz="2500">
                <a:solidFill>
                  <a:srgbClr val="000000"/>
                </a:solidFill>
                <a:latin typeface="Calibri" pitchFamily="34" charset="0"/>
                <a:ea typeface="ＭＳ Ｐゴシック"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itchFamily="34" charset="0"/>
                <a:ea typeface="ＭＳ Ｐゴシック" pitchFamily="34" charset="-128"/>
              </a:defRPr>
            </a:lvl9pPr>
          </a:lstStyle>
          <a:p>
            <a:pPr>
              <a:spcBef>
                <a:spcPct val="0"/>
              </a:spcBef>
              <a:buFontTx/>
              <a:buNone/>
              <a:defRPr/>
            </a:pPr>
            <a:endParaRPr lang="en-MY" altLang="en-US" sz="2156">
              <a:latin typeface="Arial" charset="0"/>
              <a:cs typeface="Arial" charset="0"/>
            </a:endParaRPr>
          </a:p>
        </p:txBody>
      </p:sp>
      <p:sp>
        <p:nvSpPr>
          <p:cNvPr id="135" name="Rectangle 6"/>
          <p:cNvSpPr>
            <a:spLocks noChangeArrowheads="1"/>
          </p:cNvSpPr>
          <p:nvPr/>
        </p:nvSpPr>
        <p:spPr bwMode="gray">
          <a:xfrm>
            <a:off x="1559719" y="1933278"/>
            <a:ext cx="7922122" cy="678656"/>
          </a:xfrm>
          <a:prstGeom prst="rect">
            <a:avLst/>
          </a:prstGeom>
          <a:solidFill>
            <a:srgbClr val="C7E0F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1648" tIns="53883" rIns="53883" bIns="53883" anchor="ctr"/>
          <a:lstStyle/>
          <a:p>
            <a:pPr algn="ctr" defTabSz="1055198">
              <a:buClr>
                <a:srgbClr val="002960"/>
              </a:buClr>
              <a:defRPr/>
            </a:pPr>
            <a:r>
              <a:rPr lang="en-US" altLang="ja-JP" sz="2250" b="1" kern="0" dirty="0">
                <a:solidFill>
                  <a:schemeClr val="tx2"/>
                </a:solidFill>
              </a:rPr>
              <a:t>Viva-Voce</a:t>
            </a:r>
          </a:p>
        </p:txBody>
      </p:sp>
      <p:sp>
        <p:nvSpPr>
          <p:cNvPr id="84996" name="AutoShape 22"/>
          <p:cNvSpPr>
            <a:spLocks noChangeArrowheads="1"/>
          </p:cNvSpPr>
          <p:nvPr/>
        </p:nvSpPr>
        <p:spPr bwMode="gray">
          <a:xfrm rot="5400000">
            <a:off x="444996" y="2083660"/>
            <a:ext cx="1355825" cy="331757"/>
          </a:xfrm>
          <a:prstGeom prst="homePlate">
            <a:avLst>
              <a:gd name="adj" fmla="val 18194"/>
            </a:avLst>
          </a:prstGeom>
          <a:solidFill>
            <a:srgbClr val="0066CC"/>
          </a:solidFill>
          <a:ln w="19050" algn="ctr">
            <a:solidFill>
              <a:srgbClr val="FFFFFF"/>
            </a:solidFill>
            <a:miter lim="800000"/>
            <a:headEnd/>
            <a:tailEnd/>
          </a:ln>
        </p:spPr>
        <p:txBody>
          <a:bodyPr lIns="0" tIns="0" rIns="0" bIns="0" anchor="ctr">
            <a:spAutoFit/>
          </a:bodyP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155" name="Oval 33"/>
          <p:cNvSpPr>
            <a:spLocks noChangeArrowheads="1"/>
          </p:cNvSpPr>
          <p:nvPr/>
        </p:nvSpPr>
        <p:spPr bwMode="gray">
          <a:xfrm>
            <a:off x="956966" y="2382739"/>
            <a:ext cx="340816" cy="258961"/>
          </a:xfrm>
          <a:prstGeom prst="ellipse">
            <a:avLst/>
          </a:prstGeom>
          <a:solidFill>
            <a:srgbClr val="0066CC"/>
          </a:solidFill>
          <a:ln w="12700">
            <a:solidFill>
              <a:srgbClr val="FFFFFF"/>
            </a:solidFill>
            <a:round/>
            <a:headEnd/>
            <a:tailEnd/>
          </a:ln>
        </p:spPr>
        <p:txBody>
          <a:bodyPr wrap="none" lIns="107765" tIns="53883" rIns="107765" bIns="53883" anchor="ctr"/>
          <a:lstStyle/>
          <a:p>
            <a:pPr algn="ctr" defTabSz="1077649">
              <a:defRPr/>
            </a:pPr>
            <a:r>
              <a:rPr lang="en-US" sz="1688" b="1" kern="0" dirty="0">
                <a:solidFill>
                  <a:srgbClr val="FFFFFF"/>
                </a:solidFill>
                <a:latin typeface="Arial" charset="0"/>
              </a:rPr>
              <a:t>5</a:t>
            </a:r>
          </a:p>
        </p:txBody>
      </p:sp>
      <p:sp>
        <p:nvSpPr>
          <p:cNvPr id="84998"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4999" name="TextBox 4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Key Milestones of the PhD programme</a:t>
            </a:r>
          </a:p>
        </p:txBody>
      </p:sp>
      <p:sp>
        <p:nvSpPr>
          <p:cNvPr id="85000" name="TextBox 4"/>
          <p:cNvSpPr txBox="1">
            <a:spLocks noChangeArrowheads="1"/>
          </p:cNvSpPr>
          <p:nvPr/>
        </p:nvSpPr>
        <p:spPr bwMode="auto">
          <a:xfrm>
            <a:off x="785813" y="3321844"/>
            <a:ext cx="10301883" cy="3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marL="358775" indent="-358775">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spcBef>
                <a:spcPct val="0"/>
              </a:spcBef>
            </a:pPr>
            <a:r>
              <a:rPr lang="en-US" altLang="en-US" sz="1688">
                <a:solidFill>
                  <a:schemeClr val="tx1"/>
                </a:solidFill>
                <a:cs typeface="Arial" panose="020B0604020202020204" pitchFamily="34" charset="0"/>
              </a:rPr>
              <a:t>Viva-voce is an oral examination in which students must present the findings of their research, and defend their thesis in front of a panel of internal and external examiners.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The internal and external examiners will be chosen by the faculty in accordance to the guidelines of the university and the Malaysian Qualifications Agency (MQA).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At the end of the student’s presentation, the panel will give feedback to the student, and the student will then need to do corrections to their thesis in accordance to the recommendations of the panel. </a:t>
            </a:r>
          </a:p>
          <a:p>
            <a:pPr algn="just">
              <a:spcBef>
                <a:spcPct val="0"/>
              </a:spcBef>
            </a:pPr>
            <a:endParaRPr lang="en-US" altLang="en-US" sz="1688">
              <a:solidFill>
                <a:schemeClr val="tx1"/>
              </a:solidFill>
              <a:cs typeface="Arial" panose="020B0604020202020204" pitchFamily="34" charset="0"/>
            </a:endParaRPr>
          </a:p>
          <a:p>
            <a:pPr algn="just">
              <a:spcBef>
                <a:spcPct val="0"/>
              </a:spcBef>
            </a:pPr>
            <a:r>
              <a:rPr lang="en-US" altLang="en-US" sz="1688">
                <a:solidFill>
                  <a:schemeClr val="tx1"/>
                </a:solidFill>
                <a:cs typeface="Arial" panose="020B0604020202020204" pitchFamily="34" charset="0"/>
              </a:rPr>
              <a:t>After doing the corrections, the student will need to submit the corrected thesis to the faculty. If the panel are satisfied with the corrections done by the student, the panel will recommend the student to be awarded the PhD degree. </a:t>
            </a:r>
          </a:p>
        </p:txBody>
      </p:sp>
      <p:sp>
        <p:nvSpPr>
          <p:cNvPr id="85001" name="Down Arrow 1"/>
          <p:cNvSpPr>
            <a:spLocks noChangeArrowheads="1"/>
          </p:cNvSpPr>
          <p:nvPr/>
        </p:nvSpPr>
        <p:spPr bwMode="auto">
          <a:xfrm>
            <a:off x="1690687" y="1571625"/>
            <a:ext cx="690563" cy="1355825"/>
          </a:xfrm>
          <a:prstGeom prst="downArrow">
            <a:avLst>
              <a:gd name="adj1" fmla="val 50000"/>
              <a:gd name="adj2" fmla="val 4994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endParaRPr lang="en-US" altLang="en-US" sz="225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4967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Oval 46"/>
          <p:cNvSpPr>
            <a:spLocks noChangeArrowheads="1"/>
          </p:cNvSpPr>
          <p:nvPr/>
        </p:nvSpPr>
        <p:spPr bwMode="gray">
          <a:xfrm rot="6498871">
            <a:off x="1605112" y="5965776"/>
            <a:ext cx="43160" cy="122039"/>
          </a:xfrm>
          <a:prstGeom prst="ellipse">
            <a:avLst/>
          </a:prstGeom>
          <a:gradFill rotWithShape="1">
            <a:gsLst>
              <a:gs pos="0">
                <a:srgbClr val="FFFFFF"/>
              </a:gs>
              <a:gs pos="100000">
                <a:srgbClr val="0066CC"/>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lIns="107765" tIns="53883" rIns="107765" bIns="53883" anchor="ctr"/>
          <a:lstStyle>
            <a:lvl1pPr defTabSz="1149350">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defTabSz="11493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defTabSz="11493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defTabSz="11493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defTabSz="11493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endParaRPr lang="en-MY" altLang="en-US" sz="2156">
              <a:latin typeface="Arial" panose="020B0604020202020204" pitchFamily="34" charset="0"/>
              <a:cs typeface="Arial" panose="020B0604020202020204" pitchFamily="34" charset="0"/>
            </a:endParaRPr>
          </a:p>
        </p:txBody>
      </p:sp>
      <p:sp>
        <p:nvSpPr>
          <p:cNvPr id="86019" name="TextBox 9"/>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Supervisor Selection</a:t>
            </a:r>
          </a:p>
        </p:txBody>
      </p:sp>
      <p:sp>
        <p:nvSpPr>
          <p:cNvPr id="86020" name="Content Placeholder 2"/>
          <p:cNvSpPr txBox="1">
            <a:spLocks/>
          </p:cNvSpPr>
          <p:nvPr/>
        </p:nvSpPr>
        <p:spPr bwMode="auto">
          <a:xfrm>
            <a:off x="595313" y="1500188"/>
            <a:ext cx="10766227" cy="429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30213" indent="-430213">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endParaRPr lang="en-US" altLang="en-US" sz="1969">
              <a:cs typeface="Times New Roman" panose="02020603050405020304" pitchFamily="18" charset="0"/>
            </a:endParaRPr>
          </a:p>
          <a:p>
            <a:pPr algn="just"/>
            <a:r>
              <a:rPr lang="en-US" altLang="en-US" sz="1500">
                <a:latin typeface="Arial" panose="020B0604020202020204" pitchFamily="34" charset="0"/>
                <a:cs typeface="Arial" panose="020B0604020202020204" pitchFamily="34" charset="0"/>
              </a:rPr>
              <a:t>Each student will be assigned a principal supervisor and co-supervisor (s). </a:t>
            </a:r>
          </a:p>
          <a:p>
            <a:pPr algn="just">
              <a:buFontTx/>
              <a:buNone/>
            </a:pPr>
            <a:endParaRPr lang="en-US" altLang="en-US" sz="1500">
              <a:latin typeface="Arial" panose="020B0604020202020204" pitchFamily="34" charset="0"/>
              <a:cs typeface="Arial" panose="020B0604020202020204" pitchFamily="34" charset="0"/>
            </a:endParaRPr>
          </a:p>
          <a:p>
            <a:pPr algn="just"/>
            <a:r>
              <a:rPr lang="en-US" altLang="en-US" sz="1500">
                <a:latin typeface="Arial" panose="020B0604020202020204" pitchFamily="34" charset="0"/>
                <a:cs typeface="Arial" panose="020B0604020202020204" pitchFamily="34" charset="0"/>
              </a:rPr>
              <a:t>The supervisors for each student will be selected by the faculty based on proposal submitted by the student.</a:t>
            </a:r>
          </a:p>
          <a:p>
            <a:pPr algn="just">
              <a:buFontTx/>
              <a:buNone/>
            </a:pPr>
            <a:endParaRPr lang="en-US" altLang="en-US" sz="1500">
              <a:latin typeface="Arial" panose="020B0604020202020204" pitchFamily="34" charset="0"/>
              <a:cs typeface="Arial" panose="020B0604020202020204" pitchFamily="34" charset="0"/>
            </a:endParaRPr>
          </a:p>
          <a:p>
            <a:pPr algn="just"/>
            <a:r>
              <a:rPr lang="en-US" altLang="en-US" sz="1500">
                <a:latin typeface="Arial" panose="020B0604020202020204" pitchFamily="34" charset="0"/>
                <a:cs typeface="Arial" panose="020B0604020202020204" pitchFamily="34" charset="0"/>
              </a:rPr>
              <a:t>The main supervisor will be from FoBIS, UCSI. However, in exceptional circumstances in which there are no experts in UCSI with the necessary expertise to supervise the student, the student will be assigned an external principal supervisor (who is not from UCSI).  </a:t>
            </a:r>
          </a:p>
          <a:p>
            <a:pPr algn="just"/>
            <a:endParaRPr lang="en-US" altLang="en-US" sz="1500">
              <a:latin typeface="Arial" panose="020B0604020202020204" pitchFamily="34" charset="0"/>
              <a:cs typeface="Arial" panose="020B0604020202020204" pitchFamily="34" charset="0"/>
            </a:endParaRPr>
          </a:p>
          <a:p>
            <a:pPr algn="just"/>
            <a:r>
              <a:rPr lang="en-US" altLang="en-US" sz="1500">
                <a:latin typeface="Arial" panose="020B0604020202020204" pitchFamily="34" charset="0"/>
                <a:cs typeface="Arial" panose="020B0604020202020204" pitchFamily="34" charset="0"/>
              </a:rPr>
              <a:t>The co-supervisor may be from UCSI, or may be an external supervisor appointed by UCSI to help with the supervision of the student.  </a:t>
            </a:r>
          </a:p>
          <a:p>
            <a:pPr algn="just"/>
            <a:endParaRPr lang="en-US" altLang="en-US" sz="1969">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8014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Box 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Requirements for Graduation</a:t>
            </a:r>
          </a:p>
        </p:txBody>
      </p:sp>
      <p:sp>
        <p:nvSpPr>
          <p:cNvPr id="88067" name="Content Placeholder 2"/>
          <p:cNvSpPr txBox="1">
            <a:spLocks/>
          </p:cNvSpPr>
          <p:nvPr/>
        </p:nvSpPr>
        <p:spPr bwMode="auto">
          <a:xfrm>
            <a:off x="595313" y="1497211"/>
            <a:ext cx="11352609"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21" tIns="53860" rIns="107721" bIns="53860"/>
          <a:lstStyle>
            <a:lvl1pPr marL="430213" indent="-430213">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endParaRPr lang="en-US" altLang="en-US" sz="1781">
              <a:cs typeface="Times New Roman" panose="02020603050405020304" pitchFamily="18" charset="0"/>
            </a:endParaRPr>
          </a:p>
          <a:p>
            <a:pPr algn="just"/>
            <a:r>
              <a:rPr lang="en-US" altLang="en-US" sz="1688">
                <a:cs typeface="Arial" panose="020B0604020202020204" pitchFamily="34" charset="0"/>
              </a:rPr>
              <a:t>The end product of the PhD studies is the preparation of a complete PhD thesis. </a:t>
            </a:r>
          </a:p>
          <a:p>
            <a:pPr algn="just">
              <a:buFontTx/>
              <a:buNone/>
            </a:pPr>
            <a:endParaRPr lang="en-US" altLang="en-US" sz="1688">
              <a:cs typeface="Arial" panose="020B0604020202020204" pitchFamily="34" charset="0"/>
            </a:endParaRPr>
          </a:p>
          <a:p>
            <a:pPr algn="just"/>
            <a:r>
              <a:rPr lang="en-US" altLang="en-US" sz="1688">
                <a:cs typeface="Arial" panose="020B0604020202020204" pitchFamily="34" charset="0"/>
              </a:rPr>
              <a:t>The thesis must be at least 100,000 words. </a:t>
            </a:r>
          </a:p>
          <a:p>
            <a:pPr algn="just"/>
            <a:endParaRPr lang="en-US" altLang="en-US" sz="1688">
              <a:cs typeface="Arial" panose="020B0604020202020204" pitchFamily="34" charset="0"/>
            </a:endParaRPr>
          </a:p>
          <a:p>
            <a:pPr algn="just"/>
            <a:r>
              <a:rPr lang="en-US" altLang="en-US" sz="1688">
                <a:cs typeface="Arial" panose="020B0604020202020204" pitchFamily="34" charset="0"/>
              </a:rPr>
              <a:t>Plagiarism is considered as a serious offence by the university. Therefore, all the theses submitted by students will submitted to TURNITIN and checked for plagiarism. The acceptable range for the similarity index is </a:t>
            </a:r>
            <a:r>
              <a:rPr lang="en-US" altLang="en-US" sz="1688" b="1" u="sng">
                <a:cs typeface="Arial" panose="020B0604020202020204" pitchFamily="34" charset="0"/>
              </a:rPr>
              <a:t>25% and below</a:t>
            </a:r>
            <a:r>
              <a:rPr lang="en-US" altLang="en-US" sz="1688">
                <a:cs typeface="Arial" panose="020B0604020202020204" pitchFamily="34" charset="0"/>
              </a:rPr>
              <a:t>.  </a:t>
            </a:r>
          </a:p>
          <a:p>
            <a:pPr algn="just">
              <a:buFontTx/>
              <a:buNone/>
            </a:pPr>
            <a:endParaRPr lang="en-US" altLang="en-US" sz="1688">
              <a:cs typeface="Arial" panose="020B0604020202020204" pitchFamily="34" charset="0"/>
            </a:endParaRPr>
          </a:p>
          <a:p>
            <a:pPr algn="just"/>
            <a:r>
              <a:rPr lang="en-US" altLang="en-US" sz="1688">
                <a:cs typeface="Arial" panose="020B0604020202020204" pitchFamily="34" charset="0"/>
              </a:rPr>
              <a:t>Students whose thesis fail to meet the similarity index stated above will </a:t>
            </a:r>
            <a:r>
              <a:rPr lang="en-US" altLang="en-US" sz="1688" b="1" u="sng">
                <a:cs typeface="Arial" panose="020B0604020202020204" pitchFamily="34" charset="0"/>
              </a:rPr>
              <a:t>NOT</a:t>
            </a:r>
            <a:r>
              <a:rPr lang="en-US" altLang="en-US" sz="1688">
                <a:cs typeface="Arial" panose="020B0604020202020204" pitchFamily="34" charset="0"/>
              </a:rPr>
              <a:t> be allowed to submit their thesis until further amendments have been made to the thesis, and the similarity index falls within the allowable range.</a:t>
            </a:r>
          </a:p>
          <a:p>
            <a:pPr algn="just"/>
            <a:endParaRPr lang="en-US" altLang="en-US" sz="1688">
              <a:cs typeface="Arial" panose="020B0604020202020204" pitchFamily="34" charset="0"/>
            </a:endParaRPr>
          </a:p>
          <a:p>
            <a:pPr algn="just"/>
            <a:r>
              <a:rPr lang="en-US" altLang="en-US" sz="1688">
                <a:cs typeface="Arial" panose="020B0604020202020204" pitchFamily="34" charset="0"/>
              </a:rPr>
              <a:t>The complete details and guidelines pertaining to the preparation of the thesis can be found in the UCSI University Thesis Guidelines for Postgraduate Candidates, and the UCSI Handbook for Postgraduate Candidates. </a:t>
            </a:r>
          </a:p>
          <a:p>
            <a:pPr algn="just"/>
            <a:endParaRPr lang="en-US" altLang="en-US" sz="1688">
              <a:cs typeface="Times New Roman" panose="02020603050405020304" pitchFamily="18" charset="0"/>
            </a:endParaRPr>
          </a:p>
          <a:p>
            <a:pPr algn="just"/>
            <a:endParaRPr lang="en-US" altLang="en-US" sz="1688">
              <a:cs typeface="Times New Roman" panose="02020603050405020304" pitchFamily="18"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3438" y="541904"/>
            <a:ext cx="3348633" cy="19288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5584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4"/>
          <p:cNvSpPr txBox="1">
            <a:spLocks noChangeArrowheads="1"/>
          </p:cNvSpPr>
          <p:nvPr/>
        </p:nvSpPr>
        <p:spPr bwMode="auto">
          <a:xfrm>
            <a:off x="452437" y="285750"/>
            <a:ext cx="10787063" cy="68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65" tIns="53883" rIns="107765" bIns="53883">
            <a:spAutoFit/>
          </a:bodyPr>
          <a:lstStyle>
            <a:lvl1pPr>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742950" indent="-285750">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143000" indent="-22860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3750" b="1">
                <a:solidFill>
                  <a:schemeClr val="bg1"/>
                </a:solidFill>
                <a:latin typeface="Arial" panose="020B0604020202020204" pitchFamily="34" charset="0"/>
                <a:cs typeface="Arial" panose="020B0604020202020204" pitchFamily="34" charset="0"/>
              </a:rPr>
              <a:t>Requirements for Graduation</a:t>
            </a:r>
          </a:p>
        </p:txBody>
      </p:sp>
      <p:sp>
        <p:nvSpPr>
          <p:cNvPr id="89091" name="Content Placeholder 2"/>
          <p:cNvSpPr txBox="1">
            <a:spLocks/>
          </p:cNvSpPr>
          <p:nvPr/>
        </p:nvSpPr>
        <p:spPr bwMode="auto">
          <a:xfrm>
            <a:off x="595312" y="1500188"/>
            <a:ext cx="11084719"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721" tIns="53860" rIns="107721" bIns="53860"/>
          <a:lstStyle>
            <a:lvl1pPr marL="430213" indent="-430213">
              <a:spcBef>
                <a:spcPct val="20000"/>
              </a:spcBef>
              <a:buChar char="•"/>
              <a:defRPr sz="4000">
                <a:solidFill>
                  <a:srgbClr val="000000"/>
                </a:solidFill>
                <a:latin typeface="Calibri" panose="020F0502020204030204" pitchFamily="34" charset="0"/>
                <a:ea typeface="ＭＳ Ｐゴシック" panose="020B0600070205080204" pitchFamily="34" charset="-128"/>
              </a:defRPr>
            </a:lvl1pPr>
            <a:lvl2pPr marL="933450" indent="-358775">
              <a:spcBef>
                <a:spcPct val="20000"/>
              </a:spcBef>
              <a:buChar char="–"/>
              <a:defRPr sz="3500">
                <a:solidFill>
                  <a:srgbClr val="000000"/>
                </a:solidFill>
                <a:latin typeface="Calibri" panose="020F0502020204030204" pitchFamily="34" charset="0"/>
                <a:ea typeface="ＭＳ Ｐゴシック" panose="020B0600070205080204" pitchFamily="34" charset="-128"/>
              </a:defRPr>
            </a:lvl2pPr>
            <a:lvl3pPr marL="1435100" indent="-285750">
              <a:spcBef>
                <a:spcPct val="20000"/>
              </a:spcBef>
              <a:buChar char="•"/>
              <a:defRPr sz="3000">
                <a:solidFill>
                  <a:srgbClr val="000000"/>
                </a:solidFill>
                <a:latin typeface="Calibri" panose="020F0502020204030204" pitchFamily="34" charset="0"/>
                <a:ea typeface="ＭＳ Ｐゴシック" panose="020B0600070205080204" pitchFamily="34" charset="-128"/>
              </a:defRPr>
            </a:lvl3pPr>
            <a:lvl4pPr marL="2009775"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4pPr>
            <a:lvl5pPr marL="2584450" indent="-285750">
              <a:spcBef>
                <a:spcPct val="20000"/>
              </a:spcBef>
              <a:buChar char="»"/>
              <a:defRPr sz="2500">
                <a:solidFill>
                  <a:srgbClr val="000000"/>
                </a:solidFill>
                <a:latin typeface="Calibri" panose="020F0502020204030204" pitchFamily="34" charset="0"/>
                <a:ea typeface="ＭＳ Ｐゴシック" panose="020B0600070205080204" pitchFamily="34" charset="-128"/>
              </a:defRPr>
            </a:lvl5pPr>
            <a:lvl6pPr marL="30416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6pPr>
            <a:lvl7pPr marL="34988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7pPr>
            <a:lvl8pPr marL="39560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8pPr>
            <a:lvl9pPr marL="4413250" indent="-285750" eaLnBrk="0" fontAlgn="base" hangingPunct="0">
              <a:spcBef>
                <a:spcPct val="20000"/>
              </a:spcBef>
              <a:spcAft>
                <a:spcPct val="0"/>
              </a:spcAft>
              <a:buChar char="»"/>
              <a:defRPr sz="2500">
                <a:solidFill>
                  <a:srgbClr val="000000"/>
                </a:solidFill>
                <a:latin typeface="Calibri" panose="020F0502020204030204" pitchFamily="34" charset="0"/>
                <a:ea typeface="ＭＳ Ｐゴシック" panose="020B0600070205080204" pitchFamily="34" charset="-128"/>
              </a:defRPr>
            </a:lvl9pPr>
          </a:lstStyle>
          <a:p>
            <a:pPr algn="just"/>
            <a:endParaRPr lang="en-US" altLang="en-US" sz="1781">
              <a:cs typeface="Times New Roman" panose="02020603050405020304" pitchFamily="18" charset="0"/>
            </a:endParaRPr>
          </a:p>
          <a:p>
            <a:pPr algn="just">
              <a:buFontTx/>
              <a:buNone/>
            </a:pPr>
            <a:r>
              <a:rPr lang="en-US" altLang="en-US" sz="1875">
                <a:cs typeface="Times New Roman" panose="02020603050405020304" pitchFamily="18" charset="0"/>
              </a:rPr>
              <a:t>2. </a:t>
            </a:r>
            <a:r>
              <a:rPr lang="en-US" altLang="en-US" sz="1688">
                <a:cs typeface="Arial" panose="020B0604020202020204" pitchFamily="34" charset="0"/>
              </a:rPr>
              <a:t>University and faculty requirements</a:t>
            </a:r>
          </a:p>
          <a:p>
            <a:pPr algn="just">
              <a:buFontTx/>
              <a:buNone/>
            </a:pPr>
            <a:endParaRPr lang="en-US" altLang="en-US" sz="1688">
              <a:cs typeface="Arial" panose="020B0604020202020204" pitchFamily="34" charset="0"/>
            </a:endParaRPr>
          </a:p>
          <a:p>
            <a:pPr algn="just">
              <a:buFontTx/>
              <a:buNone/>
            </a:pPr>
            <a:r>
              <a:rPr lang="en-US" altLang="en-US" sz="1688">
                <a:cs typeface="Arial" panose="020B0604020202020204" pitchFamily="34" charset="0"/>
              </a:rPr>
              <a:t>The faculty has additional conditions that need to be met by the students in order to be eligible </a:t>
            </a:r>
          </a:p>
          <a:p>
            <a:pPr algn="just">
              <a:buFontTx/>
              <a:buNone/>
            </a:pPr>
            <a:r>
              <a:rPr lang="en-US" altLang="en-US" sz="1688">
                <a:cs typeface="Arial" panose="020B0604020202020204" pitchFamily="34" charset="0"/>
              </a:rPr>
              <a:t>for graduation. These conditions </a:t>
            </a:r>
            <a:r>
              <a:rPr lang="en-US" altLang="en-US" sz="1688" b="1" u="sng">
                <a:cs typeface="Arial" panose="020B0604020202020204" pitchFamily="34" charset="0"/>
              </a:rPr>
              <a:t>are in addition</a:t>
            </a:r>
            <a:r>
              <a:rPr lang="en-US" altLang="en-US" sz="1688">
                <a:cs typeface="Arial" panose="020B0604020202020204" pitchFamily="34" charset="0"/>
              </a:rPr>
              <a:t> to passing the PD, PG Colloquium and Pre-viva and are as given below:</a:t>
            </a:r>
          </a:p>
          <a:p>
            <a:pPr algn="just">
              <a:buFontTx/>
              <a:buNone/>
            </a:pPr>
            <a:endParaRPr lang="en-US" altLang="en-US" sz="1688">
              <a:cs typeface="Arial" panose="020B0604020202020204" pitchFamily="34" charset="0"/>
            </a:endParaRPr>
          </a:p>
          <a:p>
            <a:pPr algn="just">
              <a:buFontTx/>
              <a:buAutoNum type="romanLcParenBoth"/>
            </a:pPr>
            <a:r>
              <a:rPr lang="en-US" altLang="en-US" sz="1688">
                <a:cs typeface="Arial" panose="020B0604020202020204" pitchFamily="34" charset="0"/>
              </a:rPr>
              <a:t>Students are required to publish at least one (1) research article in any international peer-reviewed journals indexed in SCOPUS and/or ISI.</a:t>
            </a:r>
          </a:p>
          <a:p>
            <a:pPr algn="just">
              <a:buFontTx/>
              <a:buAutoNum type="romanLcParenBoth"/>
            </a:pPr>
            <a:r>
              <a:rPr lang="en-US" altLang="en-US" sz="1688">
                <a:cs typeface="Arial" panose="020B0604020202020204" pitchFamily="34" charset="0"/>
              </a:rPr>
              <a:t>Students must have presented at least one (1) research paper in an international conference/symposium/seminar. </a:t>
            </a:r>
          </a:p>
          <a:p>
            <a:pPr algn="just">
              <a:buFontTx/>
              <a:buNone/>
            </a:pPr>
            <a:endParaRPr lang="en-US" altLang="en-US" sz="1688">
              <a:cs typeface="Arial" panose="020B0604020202020204" pitchFamily="34" charset="0"/>
            </a:endParaRPr>
          </a:p>
          <a:p>
            <a:pPr algn="just">
              <a:buFontTx/>
              <a:buNone/>
            </a:pPr>
            <a:r>
              <a:rPr lang="en-US" altLang="en-US" sz="1688" b="1" u="sng">
                <a:cs typeface="Arial" panose="020B0604020202020204" pitchFamily="34" charset="0"/>
              </a:rPr>
              <a:t>Remark:</a:t>
            </a:r>
            <a:r>
              <a:rPr lang="en-US" altLang="en-US" sz="1688">
                <a:cs typeface="Arial" panose="020B0604020202020204" pitchFamily="34" charset="0"/>
              </a:rPr>
              <a:t> Students must provide evidence to indicate the completion of both the conditions outlined above by submitting the following documents prior to registering for the Pre-viva:</a:t>
            </a:r>
          </a:p>
          <a:p>
            <a:pPr algn="just">
              <a:buFontTx/>
              <a:buAutoNum type="romanLcParenBoth"/>
            </a:pPr>
            <a:r>
              <a:rPr lang="en-US" altLang="en-US" sz="1688">
                <a:cs typeface="Arial" panose="020B0604020202020204" pitchFamily="34" charset="0"/>
              </a:rPr>
              <a:t>a copy of the full published paper (journal article)</a:t>
            </a:r>
          </a:p>
          <a:p>
            <a:pPr algn="just">
              <a:buFontTx/>
              <a:buAutoNum type="romanLcParenBoth"/>
            </a:pPr>
            <a:r>
              <a:rPr lang="en-US" altLang="en-US" sz="1688">
                <a:cs typeface="Arial" panose="020B0604020202020204" pitchFamily="34" charset="0"/>
              </a:rPr>
              <a:t>a copy of the full published conference paper &amp; a certificate of achievement/appreciation as a presenter at the conference attended.</a:t>
            </a:r>
          </a:p>
          <a:p>
            <a:pPr algn="just"/>
            <a:endParaRPr lang="en-US" altLang="en-US" sz="1781">
              <a:latin typeface="Arial" panose="020B0604020202020204" pitchFamily="34" charset="0"/>
              <a:cs typeface="Arial" panose="020B0604020202020204" pitchFamily="34" charset="0"/>
            </a:endParaRPr>
          </a:p>
          <a:p>
            <a:pPr algn="just"/>
            <a:endParaRPr lang="en-US" altLang="en-US" sz="1781">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3438" y="541904"/>
            <a:ext cx="3348633" cy="19288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93982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jWI.WVCC0.Fon.nWSb6.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BjWI.WVCC0.Fon.nWSb6.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BjWI.WVCC0.Fon.nWSb6.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BjWI.WVCC0.Fon.nWSb6.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jWI.WVCC0.Fon.nWSb6.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TotalTime>
  <Words>1462</Words>
  <Application>Microsoft Office PowerPoint</Application>
  <PresentationFormat>Widescreen</PresentationFormat>
  <Paragraphs>156</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UCSI PhD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Supervision Schedule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Choon Mui</dc:creator>
  <cp:lastModifiedBy>Cao Yu</cp:lastModifiedBy>
  <cp:revision>3</cp:revision>
  <dcterms:created xsi:type="dcterms:W3CDTF">2018-11-26T04:13:57Z</dcterms:created>
  <dcterms:modified xsi:type="dcterms:W3CDTF">2020-06-10T07:04:28Z</dcterms:modified>
</cp:coreProperties>
</file>